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58" r:id="rId5"/>
    <p:sldId id="259" r:id="rId6"/>
    <p:sldId id="260" r:id="rId7"/>
    <p:sldId id="274" r:id="rId8"/>
    <p:sldId id="277" r:id="rId9"/>
    <p:sldId id="276" r:id="rId10"/>
    <p:sldId id="280" r:id="rId11"/>
    <p:sldId id="278" r:id="rId12"/>
    <p:sldId id="281" r:id="rId13"/>
    <p:sldId id="282" r:id="rId14"/>
    <p:sldId id="279" r:id="rId15"/>
    <p:sldId id="273" r:id="rId16"/>
    <p:sldId id="284" r:id="rId17"/>
    <p:sldId id="283" r:id="rId18"/>
    <p:sldId id="285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99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EBA0F-5D6D-4DB3-863A-F75B64F2B016}" type="datetimeFigureOut">
              <a:rPr lang="pl-PL" smtClean="0"/>
              <a:t>13.01.2021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AB53-7706-4E4B-A5AB-AA98C60CEE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60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EBA0F-5D6D-4DB3-863A-F75B64F2B016}" type="datetimeFigureOut">
              <a:rPr lang="pl-PL" smtClean="0"/>
              <a:t>13.01.2021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AB53-7706-4E4B-A5AB-AA98C60CEE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8757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EBA0F-5D6D-4DB3-863A-F75B64F2B016}" type="datetimeFigureOut">
              <a:rPr lang="pl-PL" smtClean="0"/>
              <a:t>13.01.2021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AB53-7706-4E4B-A5AB-AA98C60CEE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322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EBA0F-5D6D-4DB3-863A-F75B64F2B016}" type="datetimeFigureOut">
              <a:rPr lang="pl-PL" smtClean="0"/>
              <a:t>13.01.2021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AB53-7706-4E4B-A5AB-AA98C60CEE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995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EBA0F-5D6D-4DB3-863A-F75B64F2B016}" type="datetimeFigureOut">
              <a:rPr lang="pl-PL" smtClean="0"/>
              <a:t>13.01.2021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AB53-7706-4E4B-A5AB-AA98C60CEE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6662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EBA0F-5D6D-4DB3-863A-F75B64F2B016}" type="datetimeFigureOut">
              <a:rPr lang="pl-PL" smtClean="0"/>
              <a:t>13.01.2021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AB53-7706-4E4B-A5AB-AA98C60CEE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2266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EBA0F-5D6D-4DB3-863A-F75B64F2B016}" type="datetimeFigureOut">
              <a:rPr lang="pl-PL" smtClean="0"/>
              <a:t>13.01.2021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AB53-7706-4E4B-A5AB-AA98C60CEE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353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EBA0F-5D6D-4DB3-863A-F75B64F2B016}" type="datetimeFigureOut">
              <a:rPr lang="pl-PL" smtClean="0"/>
              <a:t>13.01.2021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AB53-7706-4E4B-A5AB-AA98C60CEE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66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EBA0F-5D6D-4DB3-863A-F75B64F2B016}" type="datetimeFigureOut">
              <a:rPr lang="pl-PL" smtClean="0"/>
              <a:t>13.01.2021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AB53-7706-4E4B-A5AB-AA98C60CEE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3690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EBA0F-5D6D-4DB3-863A-F75B64F2B016}" type="datetimeFigureOut">
              <a:rPr lang="pl-PL" smtClean="0"/>
              <a:t>13.01.2021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AB53-7706-4E4B-A5AB-AA98C60CEE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928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EBA0F-5D6D-4DB3-863A-F75B64F2B016}" type="datetimeFigureOut">
              <a:rPr lang="pl-PL" smtClean="0"/>
              <a:t>13.01.2021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AB53-7706-4E4B-A5AB-AA98C60CEE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1926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EBA0F-5D6D-4DB3-863A-F75B64F2B016}" type="datetimeFigureOut">
              <a:rPr lang="pl-PL" smtClean="0"/>
              <a:t>13.01.2021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3AB53-7706-4E4B-A5AB-AA98C60CEE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432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193369" y="-814925"/>
            <a:ext cx="9144000" cy="2387600"/>
          </a:xfrm>
        </p:spPr>
        <p:txBody>
          <a:bodyPr>
            <a:normAutofit/>
          </a:bodyPr>
          <a:lstStyle/>
          <a:p>
            <a:r>
              <a:rPr lang="pl-PL" sz="5400" b="1" dirty="0" smtClean="0">
                <a:solidFill>
                  <a:srgbClr val="00B050"/>
                </a:solidFill>
                <a:latin typeface="Bahnschrift SemiBold SemiConden" panose="020B0502040204020203" pitchFamily="34" charset="0"/>
              </a:rPr>
              <a:t>MIĘDZYNARODOWY DZIEŃ </a:t>
            </a:r>
            <a:br>
              <a:rPr lang="pl-PL" sz="5400" b="1" dirty="0" smtClean="0">
                <a:solidFill>
                  <a:srgbClr val="00B050"/>
                </a:solidFill>
                <a:latin typeface="Bahnschrift SemiBold SemiConden" panose="020B0502040204020203" pitchFamily="34" charset="0"/>
              </a:rPr>
            </a:br>
            <a:r>
              <a:rPr lang="pl-PL" sz="5400" b="1" dirty="0" smtClean="0">
                <a:solidFill>
                  <a:srgbClr val="00B050"/>
                </a:solidFill>
                <a:latin typeface="Bahnschrift SemiBold SemiConden" panose="020B0502040204020203" pitchFamily="34" charset="0"/>
              </a:rPr>
              <a:t>KUBUSIA PUCHATKA</a:t>
            </a:r>
            <a:endParaRPr lang="pl-PL" sz="5400" b="1" dirty="0">
              <a:solidFill>
                <a:srgbClr val="00B05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8538377" y="1782946"/>
            <a:ext cx="28076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i="1" dirty="0" smtClean="0">
                <a:solidFill>
                  <a:schemeClr val="accent5">
                    <a:lumMod val="50000"/>
                  </a:schemeClr>
                </a:solidFill>
              </a:rPr>
              <a:t>18 STYCZNIA</a:t>
            </a:r>
            <a:endParaRPr lang="pl-PL" sz="40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58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             </a:t>
            </a:r>
            <a:r>
              <a:rPr lang="pl-PL" sz="66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Tygrysek</a:t>
            </a:r>
            <a:endParaRPr lang="pl-PL" sz="66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308558" y="1690687"/>
            <a:ext cx="5642810" cy="4822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dirty="0">
                <a:solidFill>
                  <a:schemeClr val="accent6">
                    <a:lumMod val="50000"/>
                  </a:schemeClr>
                </a:solidFill>
              </a:rPr>
              <a:t>Najbardziej rozbrykany </a:t>
            </a:r>
            <a:r>
              <a:rPr lang="pl-PL" sz="3200" dirty="0" smtClean="0">
                <a:solidFill>
                  <a:schemeClr val="accent6">
                    <a:lumMod val="50000"/>
                  </a:schemeClr>
                </a:solidFill>
              </a:rPr>
              <a:t>tygrys. </a:t>
            </a:r>
            <a:r>
              <a:rPr lang="pl-PL" sz="3200" dirty="0">
                <a:solidFill>
                  <a:schemeClr val="accent6">
                    <a:lumMod val="50000"/>
                  </a:schemeClr>
                </a:solidFill>
              </a:rPr>
              <a:t>Jego niespożyta energia, dynamika i zaraźliwy humor zna chyba każdy mieszkaniec Stumilowego Lasu. </a:t>
            </a:r>
            <a:endParaRPr lang="pl-PL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pl-PL" sz="3200" dirty="0" smtClean="0">
                <a:solidFill>
                  <a:schemeClr val="accent6">
                    <a:lumMod val="50000"/>
                  </a:schemeClr>
                </a:solidFill>
              </a:rPr>
              <a:t>Tam </a:t>
            </a:r>
            <a:r>
              <a:rPr lang="pl-PL" sz="3200" dirty="0">
                <a:solidFill>
                  <a:schemeClr val="accent6">
                    <a:lumMod val="50000"/>
                  </a:schemeClr>
                </a:solidFill>
              </a:rPr>
              <a:t>gdzie pojawia się </a:t>
            </a:r>
            <a:r>
              <a:rPr lang="pl-PL" sz="3200" dirty="0" smtClean="0">
                <a:solidFill>
                  <a:schemeClr val="accent6">
                    <a:lumMod val="50000"/>
                  </a:schemeClr>
                </a:solidFill>
              </a:rPr>
              <a:t>tygrysek, brykający </a:t>
            </a:r>
            <a:r>
              <a:rPr lang="pl-PL" sz="3200" dirty="0">
                <a:solidFill>
                  <a:schemeClr val="accent6">
                    <a:lumMod val="50000"/>
                  </a:schemeClr>
                </a:solidFill>
              </a:rPr>
              <a:t>na ogonie, nie sposób się nudzić, choć trzeba przyznać, że jego figle bywają uciążliwe dla przyjaciół.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5" y="1690687"/>
            <a:ext cx="4559968" cy="455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0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Sowa</a:t>
            </a:r>
            <a:endParaRPr lang="pl-PL" sz="8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0" y="1970004"/>
            <a:ext cx="5338011" cy="4351338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 smtClean="0">
                <a:solidFill>
                  <a:schemeClr val="accent2">
                    <a:lumMod val="75000"/>
                  </a:schemeClr>
                </a:solidFill>
              </a:rPr>
              <a:t>Jest bardzo </a:t>
            </a:r>
            <a:r>
              <a:rPr lang="pl-PL" sz="4400" dirty="0">
                <a:solidFill>
                  <a:schemeClr val="accent2">
                    <a:lumMod val="75000"/>
                  </a:schemeClr>
                </a:solidFill>
              </a:rPr>
              <a:t>mądra </a:t>
            </a:r>
            <a:r>
              <a:rPr lang="pl-PL" sz="44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pl-PL" sz="4400" dirty="0">
                <a:solidFill>
                  <a:schemeClr val="accent2">
                    <a:lumMod val="75000"/>
                  </a:schemeClr>
                </a:solidFill>
              </a:rPr>
              <a:t>bywa zarozumiała. Umie czytać i bardzo lubi używać trudnych, uczonych słów. </a:t>
            </a:r>
            <a:r>
              <a:rPr lang="pl-PL" sz="4400" dirty="0" smtClean="0">
                <a:solidFill>
                  <a:schemeClr val="accent2">
                    <a:lumMod val="75000"/>
                  </a:schemeClr>
                </a:solidFill>
              </a:rPr>
              <a:t>Mieszka </a:t>
            </a:r>
            <a:r>
              <a:rPr lang="pl-PL" sz="4400" dirty="0">
                <a:solidFill>
                  <a:schemeClr val="accent2">
                    <a:lumMod val="75000"/>
                  </a:schemeClr>
                </a:solidFill>
              </a:rPr>
              <a:t>w domku na drzewie kasztanowca.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62" y="1825625"/>
            <a:ext cx="3630108" cy="420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4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80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     </a:t>
            </a:r>
            <a:r>
              <a:rPr lang="pl-PL" sz="8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Królik</a:t>
            </a:r>
            <a:endParaRPr lang="pl-PL" sz="8000" dirty="0">
              <a:solidFill>
                <a:schemeClr val="accent6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4904874" cy="47837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accent6">
                    <a:lumMod val="50000"/>
                  </a:schemeClr>
                </a:solidFill>
              </a:rPr>
              <a:t>M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ieszka </a:t>
            </a:r>
            <a:r>
              <a:rPr lang="pl-PL" b="1" dirty="0">
                <a:solidFill>
                  <a:schemeClr val="accent6">
                    <a:lumMod val="50000"/>
                  </a:schemeClr>
                </a:solidFill>
              </a:rPr>
              <a:t>w norze wykopanej w 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ziemi. </a:t>
            </a:r>
            <a:r>
              <a:rPr lang="pl-PL" b="1" dirty="0">
                <a:solidFill>
                  <a:schemeClr val="accent6">
                    <a:lumMod val="50000"/>
                  </a:schemeClr>
                </a:solidFill>
              </a:rPr>
              <a:t>Zdecydowany i konsekwentny w działaniu, bardzo lubi rządzić i podejmować decyzje. Bywa niegrzeczny, jest obrażalski i często się wymądrza, ale w potrzebie można na niego liczyć. Często wywołuje wokół siebie niepotrzebne zamieszanie, bo lubi być w centrum uwagi. 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71" y="1027906"/>
            <a:ext cx="3376529" cy="534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9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dirty="0" smtClean="0">
                <a:solidFill>
                  <a:srgbClr val="FF3399"/>
                </a:solidFill>
                <a:latin typeface="Arial Black" panose="020B0A04020102020204" pitchFamily="34" charset="0"/>
              </a:rPr>
              <a:t>Kłapouchy</a:t>
            </a:r>
            <a:endParaRPr lang="pl-PL" sz="6600" dirty="0">
              <a:solidFill>
                <a:srgbClr val="FF3399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0718" y="1841666"/>
            <a:ext cx="524175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>
                <a:solidFill>
                  <a:srgbClr val="FF0000"/>
                </a:solidFill>
              </a:rPr>
              <a:t>Szary </a:t>
            </a:r>
            <a:r>
              <a:rPr lang="pl-PL" dirty="0">
                <a:solidFill>
                  <a:srgbClr val="FF0000"/>
                </a:solidFill>
              </a:rPr>
              <a:t>osiołek, mieszka za lasem. </a:t>
            </a:r>
            <a:r>
              <a:rPr lang="pl-PL" dirty="0" smtClean="0">
                <a:solidFill>
                  <a:srgbClr val="FF0000"/>
                </a:solidFill>
              </a:rPr>
              <a:t>Jest </a:t>
            </a:r>
            <a:r>
              <a:rPr lang="pl-PL" dirty="0">
                <a:solidFill>
                  <a:srgbClr val="FF0000"/>
                </a:solidFill>
              </a:rPr>
              <a:t>całkiem mądry. Zawsze smutny, nic go nie cieszy, jest przekonany, że nikt go nie lubi i nie liczy się z jego potrzebami. Jest dobrym, wiernym przyjacielem i zawsze można na niego </a:t>
            </a:r>
            <a:r>
              <a:rPr lang="pl-PL" dirty="0" smtClean="0">
                <a:solidFill>
                  <a:srgbClr val="FF0000"/>
                </a:solidFill>
              </a:rPr>
              <a:t>liczyć. Ma </a:t>
            </a:r>
            <a:r>
              <a:rPr lang="pl-PL" dirty="0">
                <a:solidFill>
                  <a:srgbClr val="FF0000"/>
                </a:solidFill>
              </a:rPr>
              <a:t>ogon przybity gwoździem, gdyż kiedyś go zgubił i w taki sposób </a:t>
            </a:r>
            <a:r>
              <a:rPr lang="pl-PL" dirty="0" smtClean="0">
                <a:solidFill>
                  <a:srgbClr val="FF0000"/>
                </a:solidFill>
              </a:rPr>
              <a:t>Krzyś przymocował </a:t>
            </a:r>
            <a:r>
              <a:rPr lang="pl-PL" dirty="0">
                <a:solidFill>
                  <a:srgbClr val="FF0000"/>
                </a:solidFill>
              </a:rPr>
              <a:t>odnalezioną zgubę.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302" y="1841666"/>
            <a:ext cx="5401332" cy="404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8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Mama Kangurzyca i Maleństwo</a:t>
            </a:r>
            <a:endParaRPr lang="pl-PL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907505" y="1690688"/>
            <a:ext cx="5257800" cy="481580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3200" dirty="0" smtClean="0">
                <a:solidFill>
                  <a:schemeClr val="accent4">
                    <a:lumMod val="50000"/>
                  </a:schemeClr>
                </a:solidFill>
              </a:rPr>
              <a:t>Mama - opiekuńcza</a:t>
            </a:r>
            <a:r>
              <a:rPr lang="pl-PL" sz="3200" dirty="0">
                <a:solidFill>
                  <a:schemeClr val="accent4">
                    <a:lumMod val="50000"/>
                  </a:schemeClr>
                </a:solidFill>
              </a:rPr>
              <a:t>, troskliwa i </a:t>
            </a:r>
            <a:r>
              <a:rPr lang="pl-PL" sz="3200" dirty="0" smtClean="0">
                <a:solidFill>
                  <a:schemeClr val="accent4">
                    <a:lumMod val="50000"/>
                  </a:schemeClr>
                </a:solidFill>
              </a:rPr>
              <a:t>rozsądna</a:t>
            </a:r>
            <a:r>
              <a:rPr lang="pl-PL" sz="3200" dirty="0">
                <a:solidFill>
                  <a:schemeClr val="accent4">
                    <a:lumMod val="50000"/>
                  </a:schemeClr>
                </a:solidFill>
              </a:rPr>
              <a:t>.</a:t>
            </a:r>
            <a:r>
              <a:rPr lang="pl-PL" sz="3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pl-PL" sz="3200" dirty="0">
                <a:solidFill>
                  <a:schemeClr val="accent4">
                    <a:lumMod val="50000"/>
                  </a:schemeClr>
                </a:solidFill>
              </a:rPr>
              <a:t>Jest bardzo miła i życzliwa, ma też </a:t>
            </a:r>
            <a:r>
              <a:rPr lang="pl-PL" sz="3200" dirty="0" smtClean="0">
                <a:solidFill>
                  <a:schemeClr val="accent4">
                    <a:lumMod val="50000"/>
                  </a:schemeClr>
                </a:solidFill>
              </a:rPr>
              <a:t>poczucie humoru. Mieszka </a:t>
            </a:r>
            <a:r>
              <a:rPr lang="pl-PL" sz="3200" dirty="0">
                <a:solidFill>
                  <a:schemeClr val="accent4">
                    <a:lumMod val="50000"/>
                  </a:schemeClr>
                </a:solidFill>
              </a:rPr>
              <a:t>w domku za lasem.</a:t>
            </a:r>
          </a:p>
          <a:p>
            <a:endParaRPr lang="pl-PL" sz="3200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pl-PL" sz="3200" dirty="0">
                <a:solidFill>
                  <a:schemeClr val="accent4">
                    <a:lumMod val="50000"/>
                  </a:schemeClr>
                </a:solidFill>
              </a:rPr>
              <a:t>Maleństwo - dziecko Mamy Kangurzycy, najmłodsze spośród mieszkańców lasu. Lubi bawić się w piasku i </a:t>
            </a:r>
            <a:r>
              <a:rPr lang="pl-PL" sz="3200" dirty="0" smtClean="0">
                <a:solidFill>
                  <a:schemeClr val="accent4">
                    <a:lumMod val="50000"/>
                  </a:schemeClr>
                </a:solidFill>
              </a:rPr>
              <a:t>pływać. Jest </a:t>
            </a:r>
            <a:r>
              <a:rPr lang="pl-PL" sz="3200" dirty="0">
                <a:solidFill>
                  <a:schemeClr val="accent4">
                    <a:lumMod val="50000"/>
                  </a:schemeClr>
                </a:solidFill>
              </a:rPr>
              <a:t>odważne i wesołe. Mama Kangurzyca ani na chwilę nie spuszcza z niego oka.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75" y="1563020"/>
            <a:ext cx="4905375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4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6326" y="67313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Kubuś Puchatek zaprasza przedszkolaki do </a:t>
            </a:r>
            <a:r>
              <a:rPr lang="pl-PL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wspólnej </a:t>
            </a:r>
            <a:r>
              <a:rPr lang="pl-PL" dirty="0" smtClean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zabawy</a:t>
            </a:r>
            <a:br>
              <a:rPr lang="pl-PL" dirty="0" smtClean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 </a:t>
            </a:r>
            <a:r>
              <a:rPr lang="pl-PL" sz="4000" b="1" dirty="0">
                <a:solidFill>
                  <a:srgbClr val="00B050"/>
                </a:solidFill>
              </a:rPr>
              <a:t>Z</a:t>
            </a:r>
            <a:r>
              <a:rPr lang="pl-PL" sz="4000" b="1" dirty="0" smtClean="0">
                <a:solidFill>
                  <a:srgbClr val="00B050"/>
                </a:solidFill>
              </a:rPr>
              <a:t>adaniem </a:t>
            </a:r>
            <a:r>
              <a:rPr lang="pl-PL" sz="4000" b="1" dirty="0">
                <a:solidFill>
                  <a:srgbClr val="00B050"/>
                </a:solidFill>
              </a:rPr>
              <a:t>jest odtworzenie ruchem treści rymowanki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8715" y="2506662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0070C0"/>
                </a:solidFill>
              </a:rPr>
              <a:t>Jedna łapka </a:t>
            </a:r>
            <a:r>
              <a:rPr lang="pl-PL" sz="2400" dirty="0">
                <a:solidFill>
                  <a:srgbClr val="0070C0"/>
                </a:solidFill>
              </a:rPr>
              <a:t>– pokazujemy jedną rączkę</a:t>
            </a:r>
          </a:p>
          <a:p>
            <a:pPr marL="0" indent="0">
              <a:buNone/>
            </a:pPr>
            <a:r>
              <a:rPr lang="pl-PL" sz="2400" b="1" dirty="0">
                <a:solidFill>
                  <a:srgbClr val="0070C0"/>
                </a:solidFill>
              </a:rPr>
              <a:t>druga łapka </a:t>
            </a:r>
            <a:r>
              <a:rPr lang="pl-PL" sz="2400" dirty="0">
                <a:solidFill>
                  <a:srgbClr val="0070C0"/>
                </a:solidFill>
              </a:rPr>
              <a:t>– pokazujemy drugą rączkę</a:t>
            </a:r>
          </a:p>
          <a:p>
            <a:pPr marL="0" indent="0">
              <a:buNone/>
            </a:pPr>
            <a:r>
              <a:rPr lang="pl-PL" sz="2400" b="1" dirty="0">
                <a:solidFill>
                  <a:srgbClr val="0070C0"/>
                </a:solidFill>
              </a:rPr>
              <a:t>ja jestem niedźwiadek </a:t>
            </a:r>
            <a:r>
              <a:rPr lang="pl-PL" sz="2400" dirty="0">
                <a:solidFill>
                  <a:srgbClr val="0070C0"/>
                </a:solidFill>
              </a:rPr>
              <a:t>– wskazujemy na siebie</a:t>
            </a:r>
          </a:p>
          <a:p>
            <a:pPr marL="0" indent="0">
              <a:buNone/>
            </a:pPr>
            <a:r>
              <a:rPr lang="pl-PL" sz="2400" b="1" dirty="0">
                <a:solidFill>
                  <a:srgbClr val="0070C0"/>
                </a:solidFill>
              </a:rPr>
              <a:t>Jedna nóżka, druga nóżka </a:t>
            </a:r>
            <a:r>
              <a:rPr lang="pl-PL" sz="2400" dirty="0">
                <a:solidFill>
                  <a:srgbClr val="0070C0"/>
                </a:solidFill>
              </a:rPr>
              <a:t>– pokazujemy jedną nogę, drugą nogę</a:t>
            </a:r>
          </a:p>
          <a:p>
            <a:pPr marL="0" indent="0">
              <a:buNone/>
            </a:pPr>
            <a:r>
              <a:rPr lang="pl-PL" sz="2400" b="1" dirty="0">
                <a:solidFill>
                  <a:srgbClr val="0070C0"/>
                </a:solidFill>
              </a:rPr>
              <a:t>a to misia zadek </a:t>
            </a:r>
            <a:r>
              <a:rPr lang="pl-PL" sz="2400" dirty="0">
                <a:solidFill>
                  <a:srgbClr val="0070C0"/>
                </a:solidFill>
              </a:rPr>
              <a:t>– klepiemy się po pośladkach</a:t>
            </a:r>
          </a:p>
          <a:p>
            <a:pPr marL="0" indent="0">
              <a:buNone/>
            </a:pPr>
            <a:r>
              <a:rPr lang="pl-PL" sz="2400" b="1" dirty="0">
                <a:solidFill>
                  <a:srgbClr val="0070C0"/>
                </a:solidFill>
              </a:rPr>
              <a:t>Lubię miodek </a:t>
            </a:r>
            <a:r>
              <a:rPr lang="pl-PL" sz="2400" dirty="0">
                <a:solidFill>
                  <a:srgbClr val="0070C0"/>
                </a:solidFill>
              </a:rPr>
              <a:t>– masujemy brzuszek</a:t>
            </a:r>
          </a:p>
          <a:p>
            <a:pPr marL="0" indent="0">
              <a:buNone/>
            </a:pPr>
            <a:r>
              <a:rPr lang="pl-PL" sz="2400" b="1" dirty="0">
                <a:solidFill>
                  <a:srgbClr val="0070C0"/>
                </a:solidFill>
              </a:rPr>
              <a:t>kocham miodek </a:t>
            </a:r>
            <a:r>
              <a:rPr lang="pl-PL" sz="2400" dirty="0">
                <a:solidFill>
                  <a:srgbClr val="0070C0"/>
                </a:solidFill>
              </a:rPr>
              <a:t>– masujemy brzuszek</a:t>
            </a:r>
          </a:p>
          <a:p>
            <a:pPr marL="0" indent="0">
              <a:buNone/>
            </a:pPr>
            <a:r>
              <a:rPr lang="pl-PL" sz="2400" b="1" dirty="0">
                <a:solidFill>
                  <a:srgbClr val="0070C0"/>
                </a:solidFill>
              </a:rPr>
              <a:t>podkradam go pszczółkom</a:t>
            </a:r>
            <a:r>
              <a:rPr lang="pl-PL" sz="2400" dirty="0">
                <a:solidFill>
                  <a:srgbClr val="0070C0"/>
                </a:solidFill>
              </a:rPr>
              <a:t> – machamy rączkami, pokazując jak pszczółki latają</a:t>
            </a:r>
          </a:p>
          <a:p>
            <a:pPr marL="0" indent="0">
              <a:buNone/>
            </a:pPr>
            <a:r>
              <a:rPr lang="pl-PL" sz="2400" b="1" dirty="0" smtClean="0">
                <a:solidFill>
                  <a:srgbClr val="0070C0"/>
                </a:solidFill>
              </a:rPr>
              <a:t>Jedną łapką, drugą łapką, czasem wciągam rurką </a:t>
            </a:r>
            <a:r>
              <a:rPr lang="pl-PL" sz="2400" dirty="0" smtClean="0">
                <a:solidFill>
                  <a:srgbClr val="0070C0"/>
                </a:solidFill>
              </a:rPr>
              <a:t>– </a:t>
            </a:r>
            <a:r>
              <a:rPr lang="pl-PL" sz="2400" dirty="0">
                <a:solidFill>
                  <a:srgbClr val="0070C0"/>
                </a:solidFill>
              </a:rPr>
              <a:t>rączki przykładamy do buzi na wzór </a:t>
            </a:r>
            <a:r>
              <a:rPr lang="pl-PL" sz="2400" dirty="0" smtClean="0">
                <a:solidFill>
                  <a:srgbClr val="0070C0"/>
                </a:solidFill>
              </a:rPr>
              <a:t>rurki</a:t>
            </a:r>
            <a:endParaRPr lang="pl-PL" sz="2400" dirty="0">
              <a:solidFill>
                <a:srgbClr val="0070C0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2295848"/>
            <a:ext cx="1689315" cy="360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8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Arial Black" panose="020B0A04020102020204" pitchFamily="34" charset="0"/>
              </a:rPr>
              <a:t>Kubuś Puchatek uwielbia miodek. Policz ile pszczółek przyleciało do Kubusia.</a:t>
            </a:r>
            <a:endParaRPr lang="pl-PL" sz="3600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46" y="3044824"/>
            <a:ext cx="6157817" cy="349644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828" y="2297565"/>
            <a:ext cx="1339767" cy="122852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3981">
            <a:off x="7212692" y="1690688"/>
            <a:ext cx="1339767" cy="122852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7544">
            <a:off x="10348672" y="2430562"/>
            <a:ext cx="1339767" cy="122852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23771">
            <a:off x="511228" y="5312746"/>
            <a:ext cx="1339767" cy="122852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7861">
            <a:off x="9518232" y="5433797"/>
            <a:ext cx="1339767" cy="122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6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latin typeface="Arial Black" panose="020B0A04020102020204" pitchFamily="34" charset="0"/>
              </a:rPr>
              <a:t>Pomóż Królikowi policzyć marchewki </a:t>
            </a:r>
            <a:endParaRPr lang="pl-PL" sz="4000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11" y="1707360"/>
            <a:ext cx="3020592" cy="478374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20" y="1907506"/>
            <a:ext cx="2886075" cy="146115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3075">
            <a:off x="7611892" y="1617653"/>
            <a:ext cx="2886075" cy="146115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6549">
            <a:off x="4236620" y="3699071"/>
            <a:ext cx="2886075" cy="146115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893">
            <a:off x="7122695" y="3368657"/>
            <a:ext cx="2886075" cy="146115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213" y="2054212"/>
            <a:ext cx="2886075" cy="146115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67" y="5396849"/>
            <a:ext cx="2886075" cy="1461151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36594">
            <a:off x="8428125" y="4938082"/>
            <a:ext cx="2886075" cy="146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7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6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0165" y="465435"/>
            <a:ext cx="10515600" cy="1325563"/>
          </a:xfrm>
        </p:spPr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Kłapouchy zgubił ogonek. Wskaż ogonek, który należy do niego.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6" y="2188284"/>
            <a:ext cx="2944479" cy="4038887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6138">
            <a:off x="4296878" y="2039826"/>
            <a:ext cx="1809879" cy="190083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58618">
            <a:off x="9310387" y="4547008"/>
            <a:ext cx="1845124" cy="184281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8866">
            <a:off x="9593179" y="2075498"/>
            <a:ext cx="1989221" cy="198673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1464">
            <a:off x="4153878" y="4559495"/>
            <a:ext cx="1681285" cy="1681285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111313">
            <a:off x="6523883" y="3135338"/>
            <a:ext cx="2180510" cy="24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2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199" y="340964"/>
            <a:ext cx="10816526" cy="6245816"/>
          </a:xfrm>
        </p:spPr>
        <p:txBody>
          <a:bodyPr>
            <a:noAutofit/>
          </a:bodyPr>
          <a:lstStyle/>
          <a:p>
            <a:pPr algn="ctr"/>
            <a:r>
              <a:rPr lang="pl-PL" sz="15000" b="1" dirty="0" smtClean="0">
                <a:latin typeface="Arial Rounded MT Bold" panose="020F0704030504030204" pitchFamily="34" charset="0"/>
              </a:rPr>
              <a:t>Quiz</a:t>
            </a:r>
            <a:r>
              <a:rPr lang="pl-PL" sz="15000" dirty="0" smtClean="0"/>
              <a:t/>
            </a:r>
            <a:br>
              <a:rPr lang="pl-PL" sz="15000" dirty="0" smtClean="0"/>
            </a:br>
            <a:endParaRPr lang="pl-PL" sz="15000" dirty="0" smtClean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5" y="340964"/>
            <a:ext cx="2789453" cy="2789453"/>
          </a:xfrm>
        </p:spPr>
      </p:pic>
      <p:pic>
        <p:nvPicPr>
          <p:cNvPr id="9" name="Symbol zastępczy zawartości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397" y="3332016"/>
            <a:ext cx="1813421" cy="1813421"/>
          </a:xfrm>
          <a:prstGeom prst="rect">
            <a:avLst/>
          </a:prstGeom>
        </p:spPr>
      </p:pic>
      <p:pic>
        <p:nvPicPr>
          <p:cNvPr id="10" name="Symbol zastępczy zawartości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785" y="340964"/>
            <a:ext cx="3595484" cy="3595484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608017" y="5659804"/>
            <a:ext cx="102151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Jak dobrze znasz Kubusia Puchatka i jego przyjaciół? </a:t>
            </a:r>
            <a:endParaRPr lang="pl-PL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pic>
        <p:nvPicPr>
          <p:cNvPr id="13" name="Symbol zastępczy zawartości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74" y="3891416"/>
            <a:ext cx="1813421" cy="181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57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0262" y="787239"/>
            <a:ext cx="723641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dirty="0" smtClean="0">
                <a:latin typeface="Poor Richard" panose="02080502050505020702" pitchFamily="18" charset="0"/>
              </a:rPr>
              <a:t> </a:t>
            </a:r>
            <a:r>
              <a:rPr lang="pl-PL" sz="3600" b="1" dirty="0" smtClean="0">
                <a:latin typeface="Poor Richard" panose="02080502050505020702" pitchFamily="18" charset="0"/>
              </a:rPr>
              <a:t>18 stycznia </a:t>
            </a:r>
            <a:r>
              <a:rPr lang="pl-PL" sz="3600" dirty="0" smtClean="0">
                <a:latin typeface="Poor Richard" panose="02080502050505020702" pitchFamily="18" charset="0"/>
              </a:rPr>
              <a:t>dzieci na całym świecie obchodzą Dzień Kubusia Puchatka. </a:t>
            </a:r>
          </a:p>
          <a:p>
            <a:pPr marL="0" indent="0" algn="ctr">
              <a:buNone/>
            </a:pPr>
            <a:r>
              <a:rPr lang="pl-PL" sz="3600" dirty="0" smtClean="0">
                <a:latin typeface="Poor Richard" panose="02080502050505020702" pitchFamily="18" charset="0"/>
              </a:rPr>
              <a:t>W tym dniu urodził się autor książek: „Kubuś Puchatek” i „Chatka Puchatka” Alan Aleksander </a:t>
            </a:r>
            <a:r>
              <a:rPr lang="pl-PL" sz="3600" dirty="0" err="1" smtClean="0">
                <a:latin typeface="Poor Richard" panose="02080502050505020702" pitchFamily="18" charset="0"/>
              </a:rPr>
              <a:t>Milne</a:t>
            </a:r>
            <a:r>
              <a:rPr lang="pl-PL" sz="3600" dirty="0" smtClean="0">
                <a:latin typeface="Poor Richard" panose="02080502050505020702" pitchFamily="18" charset="0"/>
              </a:rPr>
              <a:t>. </a:t>
            </a:r>
            <a:endParaRPr lang="pl-PL" sz="3600" dirty="0">
              <a:latin typeface="Poor Richard" panose="02080502050505020702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219" y="402955"/>
            <a:ext cx="3472513" cy="617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4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783579"/>
            <a:ext cx="10515600" cy="1325563"/>
          </a:xfrm>
          <a:noFill/>
        </p:spPr>
        <p:txBody>
          <a:bodyPr>
            <a:noAutofit/>
          </a:bodyPr>
          <a:lstStyle/>
          <a:p>
            <a:pPr algn="ctr"/>
            <a:r>
              <a:rPr lang="pl-PL" sz="5400" b="1" dirty="0" smtClean="0">
                <a:latin typeface="Arial Rounded MT Bold" panose="020F0704030504030204" pitchFamily="34" charset="0"/>
              </a:rPr>
              <a:t>1) </a:t>
            </a:r>
            <a:r>
              <a:rPr lang="pl-PL" sz="5400" dirty="0" smtClean="0">
                <a:latin typeface="Arial Rounded MT Bold" panose="020F0704030504030204" pitchFamily="34" charset="0"/>
              </a:rPr>
              <a:t>Przygody Kubusia Puchatka dzieją się ?</a:t>
            </a:r>
            <a:endParaRPr lang="pl-PL" sz="5400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67719" y="3235971"/>
            <a:ext cx="10515600" cy="4351338"/>
          </a:xfrm>
          <a:noFill/>
        </p:spPr>
        <p:txBody>
          <a:bodyPr>
            <a:normAutofit/>
          </a:bodyPr>
          <a:lstStyle/>
          <a:p>
            <a:pPr marL="514350" indent="-514350">
              <a:buAutoNum type="alphaLcParenR"/>
            </a:pPr>
            <a:r>
              <a:rPr lang="pl-PL" sz="4400" dirty="0" smtClean="0"/>
              <a:t>W Starym Lesie</a:t>
            </a:r>
          </a:p>
          <a:p>
            <a:pPr marL="0" indent="0">
              <a:buNone/>
            </a:pPr>
            <a:r>
              <a:rPr lang="pl-PL" sz="4400" dirty="0" smtClean="0"/>
              <a:t>b) W Stumilowym Lesie</a:t>
            </a:r>
          </a:p>
          <a:p>
            <a:pPr marL="0" indent="0">
              <a:buNone/>
            </a:pPr>
            <a:r>
              <a:rPr lang="pl-PL" sz="4400" dirty="0" smtClean="0"/>
              <a:t>c) W Zaczarowanym Lesie</a:t>
            </a:r>
            <a:endParaRPr lang="pl-PL" sz="4400" dirty="0"/>
          </a:p>
        </p:txBody>
      </p:sp>
    </p:spTree>
    <p:extLst>
      <p:ext uri="{BB962C8B-B14F-4D97-AF65-F5344CB8AC3E}">
        <p14:creationId xmlns:p14="http://schemas.microsoft.com/office/powerpoint/2010/main" val="242916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5210" y="93856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sz="6000" dirty="0" smtClean="0">
                <a:latin typeface="Arial Rounded MT Bold" panose="020F0704030504030204" pitchFamily="34" charset="0"/>
              </a:rPr>
              <a:t>2) W co ubrany jest Kubuś Puchatek?</a:t>
            </a:r>
            <a:endParaRPr lang="pl-PL" sz="6000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9230" y="3343570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lphaLcParenR"/>
            </a:pPr>
            <a:r>
              <a:rPr lang="pl-PL" sz="4400" dirty="0" smtClean="0"/>
              <a:t>w zieloną kurteczkę</a:t>
            </a:r>
          </a:p>
          <a:p>
            <a:pPr marL="514350" indent="-514350">
              <a:buAutoNum type="alphaLcParenR"/>
            </a:pPr>
            <a:r>
              <a:rPr lang="pl-PL" sz="4400" dirty="0"/>
              <a:t>w</a:t>
            </a:r>
            <a:r>
              <a:rPr lang="pl-PL" sz="4400" dirty="0" smtClean="0"/>
              <a:t> niebieskie spodnie</a:t>
            </a:r>
          </a:p>
          <a:p>
            <a:pPr marL="514350" indent="-514350">
              <a:buAutoNum type="alphaLcParenR"/>
            </a:pPr>
            <a:r>
              <a:rPr lang="pl-PL" sz="4400" dirty="0" smtClean="0"/>
              <a:t>w czerwoną bluzeczkę</a:t>
            </a:r>
            <a:endParaRPr lang="pl-PL" sz="4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674" y="2264125"/>
            <a:ext cx="2178360" cy="387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4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031552"/>
            <a:ext cx="10515600" cy="1325563"/>
          </a:xfrm>
        </p:spPr>
        <p:txBody>
          <a:bodyPr>
            <a:noAutofit/>
          </a:bodyPr>
          <a:lstStyle/>
          <a:p>
            <a:r>
              <a:rPr lang="pl-PL" sz="5400" dirty="0" smtClean="0">
                <a:latin typeface="Arial Rounded MT Bold" panose="020F0704030504030204" pitchFamily="34" charset="0"/>
              </a:rPr>
              <a:t>3) Jak nazywał się przyjaciel Kubusia Puchatka, który był człowiekiem?</a:t>
            </a:r>
            <a:endParaRPr lang="pl-PL" sz="5400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3421950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lphaLcParenR"/>
            </a:pPr>
            <a:r>
              <a:rPr lang="pl-PL" sz="4400" dirty="0" smtClean="0"/>
              <a:t>Krzyś</a:t>
            </a:r>
          </a:p>
          <a:p>
            <a:pPr marL="514350" indent="-514350">
              <a:buAutoNum type="alphaLcParenR"/>
            </a:pPr>
            <a:r>
              <a:rPr lang="pl-PL" sz="4400" dirty="0" smtClean="0"/>
              <a:t>Piotruś</a:t>
            </a:r>
          </a:p>
          <a:p>
            <a:pPr marL="514350" indent="-514350">
              <a:buAutoNum type="alphaLcParenR"/>
            </a:pPr>
            <a:r>
              <a:rPr lang="pl-PL" sz="4400" dirty="0" smtClean="0"/>
              <a:t>Wojtuś</a:t>
            </a:r>
            <a:endParaRPr lang="pl-PL" sz="4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120" y="2514807"/>
            <a:ext cx="2830869" cy="377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3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2701" y="814576"/>
            <a:ext cx="10515600" cy="1325563"/>
          </a:xfrm>
        </p:spPr>
        <p:txBody>
          <a:bodyPr>
            <a:noAutofit/>
          </a:bodyPr>
          <a:lstStyle/>
          <a:p>
            <a:r>
              <a:rPr lang="pl-PL" sz="5400" dirty="0" smtClean="0">
                <a:latin typeface="Arial Rounded MT Bold" panose="020F0704030504030204" pitchFamily="34" charset="0"/>
              </a:rPr>
              <a:t>4) Który z przyjaciół Kubusia Puchatka wszystkiego się bał?</a:t>
            </a:r>
            <a:endParaRPr lang="pl-PL" sz="5400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67719" y="2910506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lphaLcParenR"/>
            </a:pPr>
            <a:r>
              <a:rPr lang="pl-PL" sz="4400" dirty="0" smtClean="0"/>
              <a:t>Tygrysek</a:t>
            </a:r>
          </a:p>
          <a:p>
            <a:pPr marL="514350" indent="-514350">
              <a:buAutoNum type="alphaLcParenR"/>
            </a:pPr>
            <a:r>
              <a:rPr lang="pl-PL" sz="4400" dirty="0" smtClean="0"/>
              <a:t>Maleństwo</a:t>
            </a:r>
          </a:p>
          <a:p>
            <a:pPr marL="514350" indent="-514350">
              <a:buAutoNum type="alphaLcParenR"/>
            </a:pPr>
            <a:r>
              <a:rPr lang="pl-PL" sz="4400" dirty="0" smtClean="0"/>
              <a:t>Prosiaczek</a:t>
            </a:r>
            <a:endParaRPr lang="pl-PL" sz="4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827" y="2302886"/>
            <a:ext cx="2051722" cy="427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0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2701" y="1000556"/>
            <a:ext cx="10515600" cy="1325563"/>
          </a:xfrm>
        </p:spPr>
        <p:txBody>
          <a:bodyPr/>
          <a:lstStyle/>
          <a:p>
            <a:r>
              <a:rPr lang="pl-PL" dirty="0" smtClean="0">
                <a:latin typeface="Arial Rounded MT Bold" panose="020F0704030504030204" pitchFamily="34" charset="0"/>
              </a:rPr>
              <a:t>5) Kto jest najmądrzejszy w Stumilowym Lesie?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8715" y="3344459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lphaLcParenR"/>
            </a:pPr>
            <a:r>
              <a:rPr lang="pl-PL" sz="4400" dirty="0" smtClean="0"/>
              <a:t>Sowa</a:t>
            </a:r>
          </a:p>
          <a:p>
            <a:pPr marL="514350" indent="-514350">
              <a:buAutoNum type="alphaLcParenR"/>
            </a:pPr>
            <a:r>
              <a:rPr lang="pl-PL" sz="4400" dirty="0" smtClean="0"/>
              <a:t>Tygrysek</a:t>
            </a:r>
          </a:p>
          <a:p>
            <a:pPr marL="514350" indent="-514350">
              <a:buAutoNum type="alphaLcParenR"/>
            </a:pPr>
            <a:r>
              <a:rPr lang="pl-PL" sz="4400" dirty="0" smtClean="0"/>
              <a:t>Kłapouchy</a:t>
            </a:r>
            <a:endParaRPr lang="pl-PL" sz="4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64" y="2446472"/>
            <a:ext cx="3329714" cy="407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4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062549"/>
            <a:ext cx="10515600" cy="1325563"/>
          </a:xfrm>
        </p:spPr>
        <p:txBody>
          <a:bodyPr/>
          <a:lstStyle/>
          <a:p>
            <a:r>
              <a:rPr lang="pl-PL" dirty="0" smtClean="0">
                <a:latin typeface="Arial Rounded MT Bold" panose="020F0704030504030204" pitchFamily="34" charset="0"/>
              </a:rPr>
              <a:t>6) Co najbardziej lubi jeść Kubuś Puchatek?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1224" y="3266968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lphaLcParenR"/>
            </a:pPr>
            <a:r>
              <a:rPr lang="pl-PL" sz="4400" dirty="0" smtClean="0"/>
              <a:t>Czekoladę</a:t>
            </a:r>
          </a:p>
          <a:p>
            <a:pPr marL="514350" indent="-514350">
              <a:buAutoNum type="alphaLcParenR"/>
            </a:pPr>
            <a:r>
              <a:rPr lang="pl-PL" sz="4400" dirty="0" smtClean="0"/>
              <a:t>Jabłka</a:t>
            </a:r>
          </a:p>
          <a:p>
            <a:pPr marL="514350" indent="-514350">
              <a:buAutoNum type="alphaLcParenR"/>
            </a:pPr>
            <a:r>
              <a:rPr lang="pl-PL" sz="4400" dirty="0" smtClean="0"/>
              <a:t>Miodek</a:t>
            </a:r>
            <a:endParaRPr lang="pl-PL" sz="4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57" y="2388112"/>
            <a:ext cx="5432156" cy="378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4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907565"/>
            <a:ext cx="10515600" cy="1325563"/>
          </a:xfrm>
        </p:spPr>
        <p:txBody>
          <a:bodyPr/>
          <a:lstStyle/>
          <a:p>
            <a:r>
              <a:rPr lang="pl-PL" dirty="0" smtClean="0">
                <a:latin typeface="Arial Rounded MT Bold" panose="020F0704030504030204" pitchFamily="34" charset="0"/>
              </a:rPr>
              <a:t>7) Który z przyjaciół Kubusia Puchatka bardzo lubił brykać?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3096486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lphaLcParenR"/>
            </a:pPr>
            <a:r>
              <a:rPr lang="pl-PL" sz="4000" dirty="0" smtClean="0"/>
              <a:t>Tygrysek</a:t>
            </a:r>
          </a:p>
          <a:p>
            <a:pPr marL="514350" indent="-514350">
              <a:buAutoNum type="alphaLcParenR"/>
            </a:pPr>
            <a:r>
              <a:rPr lang="pl-PL" sz="4000" dirty="0" smtClean="0"/>
              <a:t>Prosiaczek</a:t>
            </a:r>
          </a:p>
          <a:p>
            <a:pPr marL="514350" indent="-514350">
              <a:buAutoNum type="alphaLcParenR"/>
            </a:pPr>
            <a:r>
              <a:rPr lang="pl-PL" sz="4000" dirty="0" smtClean="0"/>
              <a:t>Królik</a:t>
            </a:r>
            <a:endParaRPr lang="pl-PL" sz="4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73" y="2531821"/>
            <a:ext cx="2934040" cy="413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1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892067"/>
            <a:ext cx="10515600" cy="1325563"/>
          </a:xfrm>
        </p:spPr>
        <p:txBody>
          <a:bodyPr/>
          <a:lstStyle/>
          <a:p>
            <a:r>
              <a:rPr lang="pl-PL" dirty="0" smtClean="0">
                <a:latin typeface="Arial Rounded MT Bold" panose="020F0704030504030204" pitchFamily="34" charset="0"/>
              </a:rPr>
              <a:t>8) Co sadził Królik w swoim ogrodzie? 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926005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lphaLcParenR"/>
            </a:pPr>
            <a:r>
              <a:rPr lang="pl-PL" sz="4400" dirty="0" smtClean="0"/>
              <a:t>Sałatę</a:t>
            </a:r>
          </a:p>
          <a:p>
            <a:pPr marL="514350" indent="-514350">
              <a:buAutoNum type="alphaLcParenR"/>
            </a:pPr>
            <a:r>
              <a:rPr lang="pl-PL" sz="4400" dirty="0" smtClean="0"/>
              <a:t>Marchewki</a:t>
            </a:r>
          </a:p>
          <a:p>
            <a:pPr marL="514350" indent="-514350">
              <a:buAutoNum type="alphaLcParenR"/>
            </a:pPr>
            <a:r>
              <a:rPr lang="pl-PL" sz="4400" dirty="0" smtClean="0"/>
              <a:t>Pietruszkę</a:t>
            </a:r>
            <a:endParaRPr lang="pl-PL" sz="4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8775">
            <a:off x="5245369" y="2672638"/>
            <a:ext cx="5959906" cy="30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9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0675" y="938563"/>
            <a:ext cx="10515600" cy="1325563"/>
          </a:xfrm>
        </p:spPr>
        <p:txBody>
          <a:bodyPr>
            <a:noAutofit/>
          </a:bodyPr>
          <a:lstStyle/>
          <a:p>
            <a:r>
              <a:rPr lang="pl-PL" dirty="0" smtClean="0">
                <a:latin typeface="Arial Rounded MT Bold" panose="020F0704030504030204" pitchFamily="34" charset="0"/>
              </a:rPr>
              <a:t>9) Który z przyjaciół Kubusia Puchatka ma na ogonie różową kokardę? 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29712" y="3437448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lphaLcParenR"/>
            </a:pPr>
            <a:r>
              <a:rPr lang="pl-PL" sz="4400" dirty="0" smtClean="0"/>
              <a:t>Kłapouchy</a:t>
            </a:r>
          </a:p>
          <a:p>
            <a:pPr marL="514350" indent="-514350">
              <a:buAutoNum type="alphaLcParenR"/>
            </a:pPr>
            <a:r>
              <a:rPr lang="pl-PL" sz="4400" dirty="0" smtClean="0"/>
              <a:t>Tygrysek</a:t>
            </a:r>
          </a:p>
          <a:p>
            <a:pPr marL="514350" indent="-514350">
              <a:buAutoNum type="alphaLcParenR"/>
            </a:pPr>
            <a:r>
              <a:rPr lang="pl-PL" sz="4400" dirty="0" smtClean="0"/>
              <a:t>Maleństwo </a:t>
            </a:r>
            <a:endParaRPr lang="pl-PL" sz="4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272" y="1827508"/>
            <a:ext cx="5715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3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876569"/>
            <a:ext cx="10515600" cy="1325563"/>
          </a:xfrm>
        </p:spPr>
        <p:txBody>
          <a:bodyPr/>
          <a:lstStyle/>
          <a:p>
            <a:r>
              <a:rPr lang="pl-PL" dirty="0" smtClean="0">
                <a:latin typeface="Arial Rounded MT Bold" panose="020F0704030504030204" pitchFamily="34" charset="0"/>
              </a:rPr>
              <a:t>10) Jakie koloru jest koszulka Maleństwa?  </a:t>
            </a:r>
            <a:endParaRPr lang="pl-PL" dirty="0">
              <a:latin typeface="Arial Rounded MT Bold" panose="020F07040305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3281577"/>
            <a:ext cx="10515600" cy="4351338"/>
          </a:xfrm>
        </p:spPr>
        <p:txBody>
          <a:bodyPr/>
          <a:lstStyle/>
          <a:p>
            <a:pPr marL="514350" indent="-514350">
              <a:buAutoNum type="alphaLcParenR"/>
            </a:pPr>
            <a:r>
              <a:rPr lang="pl-PL" sz="4400" dirty="0" smtClean="0"/>
              <a:t>Zielona</a:t>
            </a:r>
          </a:p>
          <a:p>
            <a:pPr marL="514350" indent="-514350">
              <a:buAutoNum type="alphaLcParenR"/>
            </a:pPr>
            <a:r>
              <a:rPr lang="pl-PL" sz="4400" dirty="0" smtClean="0"/>
              <a:t>Niebieska</a:t>
            </a:r>
          </a:p>
          <a:p>
            <a:pPr marL="514350" indent="-514350">
              <a:buAutoNum type="alphaLcParenR"/>
            </a:pPr>
            <a:r>
              <a:rPr lang="pl-PL" sz="4400" dirty="0" smtClean="0"/>
              <a:t>Żółta </a:t>
            </a:r>
          </a:p>
          <a:p>
            <a:pPr marL="0" indent="0">
              <a:buNone/>
            </a:pPr>
            <a:endParaRPr lang="pl-PL" dirty="0" smtClean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255" y="2839443"/>
            <a:ext cx="5674026" cy="322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67753" y="133113"/>
            <a:ext cx="10515600" cy="1325563"/>
          </a:xfrm>
        </p:spPr>
        <p:txBody>
          <a:bodyPr>
            <a:normAutofit/>
          </a:bodyPr>
          <a:lstStyle/>
          <a:p>
            <a:r>
              <a:rPr lang="pl-PL" sz="8000" dirty="0" smtClean="0">
                <a:solidFill>
                  <a:srgbClr val="FFFF00"/>
                </a:solidFill>
              </a:rPr>
              <a:t>Kubuś</a:t>
            </a:r>
            <a:r>
              <a:rPr lang="pl-PL" sz="8000" dirty="0" smtClean="0">
                <a:solidFill>
                  <a:srgbClr val="FF0000"/>
                </a:solidFill>
              </a:rPr>
              <a:t> Puchatek </a:t>
            </a:r>
            <a:endParaRPr lang="pl-PL" sz="8000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04982" y="1607167"/>
            <a:ext cx="6446003" cy="488514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3600" dirty="0">
                <a:solidFill>
                  <a:srgbClr val="002060"/>
                </a:solidFill>
              </a:rPr>
              <a:t>G</a:t>
            </a:r>
            <a:r>
              <a:rPr lang="pl-PL" sz="3600" dirty="0" smtClean="0">
                <a:solidFill>
                  <a:srgbClr val="002060"/>
                </a:solidFill>
              </a:rPr>
              <a:t>rubiutki </a:t>
            </a:r>
            <a:r>
              <a:rPr lang="pl-PL" sz="3600" dirty="0">
                <a:solidFill>
                  <a:srgbClr val="002060"/>
                </a:solidFill>
              </a:rPr>
              <a:t>pluszowy miś „o bardzo małym rozumku”. N</a:t>
            </a:r>
            <a:r>
              <a:rPr lang="pl-PL" sz="3600" dirty="0" smtClean="0">
                <a:solidFill>
                  <a:srgbClr val="002060"/>
                </a:solidFill>
              </a:rPr>
              <a:t>iezbyt </a:t>
            </a:r>
            <a:r>
              <a:rPr lang="pl-PL" sz="3600" dirty="0">
                <a:solidFill>
                  <a:srgbClr val="002060"/>
                </a:solidFill>
              </a:rPr>
              <a:t>mądry, ale bardzo sympatyczny, życzliwy i uczynny. B</a:t>
            </a:r>
            <a:r>
              <a:rPr lang="pl-PL" sz="3600" dirty="0" smtClean="0">
                <a:solidFill>
                  <a:srgbClr val="002060"/>
                </a:solidFill>
              </a:rPr>
              <a:t>ardzo </a:t>
            </a:r>
            <a:r>
              <a:rPr lang="pl-PL" sz="3600" dirty="0">
                <a:solidFill>
                  <a:srgbClr val="002060"/>
                </a:solidFill>
              </a:rPr>
              <a:t>lubi miód. Jego zwyczaj to codzienne „małe co nieco” - drugie śniadanie składające się z miodu. Lubi spacery po lesie. Jego największym przyjacielem jest Krzyś, do którego Puchatek ma bezgraniczne zaufanie. Mieszka w chatce pod drzewem.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8" y="1102200"/>
            <a:ext cx="3446275" cy="549855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07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15716" y="264377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8000" dirty="0" smtClean="0"/>
              <a:t>Dziękuję za uwagę </a:t>
            </a:r>
            <a:r>
              <a:rPr lang="pl-PL" sz="8000" dirty="0" smtClean="0">
                <a:sym typeface="Wingdings" panose="05000000000000000000" pitchFamily="2" charset="2"/>
              </a:rPr>
              <a:t></a:t>
            </a:r>
            <a:endParaRPr lang="pl-PL" sz="8000" dirty="0"/>
          </a:p>
        </p:txBody>
      </p:sp>
    </p:spTree>
    <p:extLst>
      <p:ext uri="{BB962C8B-B14F-4D97-AF65-F5344CB8AC3E}">
        <p14:creationId xmlns:p14="http://schemas.microsoft.com/office/powerpoint/2010/main" val="292484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31191" y="553243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Kubuś Puchatek zaprasza wszystkie dzieci do Stumilowego Lasu!</a:t>
            </a:r>
            <a:endParaRPr lang="pl-PL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0621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6688" y="349627"/>
            <a:ext cx="10515600" cy="1325563"/>
          </a:xfrm>
        </p:spPr>
        <p:txBody>
          <a:bodyPr>
            <a:normAutofit/>
          </a:bodyPr>
          <a:lstStyle/>
          <a:p>
            <a:r>
              <a:rPr lang="pl-PL" sz="6600" b="1" dirty="0" smtClean="0"/>
              <a:t>Aby wejść do lasu musimy:</a:t>
            </a:r>
            <a:endParaRPr lang="pl-PL" sz="6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03116"/>
            <a:ext cx="10515600" cy="4351338"/>
          </a:xfrm>
          <a:effectLst>
            <a:outerShdw blurRad="330200" dist="508000" dir="5400000" sx="77000" sy="77000" algn="ctr" rotWithShape="0">
              <a:schemeClr val="accent6">
                <a:alpha val="38000"/>
              </a:schemeClr>
            </a:outerShd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3600" b="1" dirty="0">
                <a:solidFill>
                  <a:srgbClr val="FF3399"/>
                </a:solidFill>
              </a:rPr>
              <a:t>- przejść przez wysoką trawę </a:t>
            </a:r>
            <a:r>
              <a:rPr lang="pl-PL" sz="3600" b="1" dirty="0" smtClean="0">
                <a:solidFill>
                  <a:srgbClr val="FF3399"/>
                </a:solidFill>
              </a:rPr>
              <a:t>(unosimy </a:t>
            </a:r>
            <a:r>
              <a:rPr lang="pl-PL" sz="3600" b="1" dirty="0">
                <a:solidFill>
                  <a:srgbClr val="FF3399"/>
                </a:solidFill>
              </a:rPr>
              <a:t>wysoko </a:t>
            </a:r>
            <a:r>
              <a:rPr lang="pl-PL" sz="3600" b="1" dirty="0" smtClean="0">
                <a:solidFill>
                  <a:srgbClr val="FF3399"/>
                </a:solidFill>
              </a:rPr>
              <a:t>kolana)</a:t>
            </a:r>
            <a:endParaRPr lang="pl-PL" sz="3600" b="1" dirty="0">
              <a:solidFill>
                <a:srgbClr val="FF3399"/>
              </a:solidFill>
            </a:endParaRPr>
          </a:p>
          <a:p>
            <a:pPr marL="0" indent="0">
              <a:buNone/>
            </a:pPr>
            <a:r>
              <a:rPr lang="pl-PL" sz="3600" b="1" dirty="0">
                <a:solidFill>
                  <a:srgbClr val="FF3399"/>
                </a:solidFill>
              </a:rPr>
              <a:t>- przeskakujemy przez kałuże,</a:t>
            </a:r>
          </a:p>
          <a:p>
            <a:pPr marL="0" indent="0">
              <a:buNone/>
            </a:pPr>
            <a:r>
              <a:rPr lang="pl-PL" sz="3600" b="1" dirty="0">
                <a:solidFill>
                  <a:srgbClr val="FF3399"/>
                </a:solidFill>
              </a:rPr>
              <a:t>- rozgarniamy liście nogami (szu-szu-</a:t>
            </a:r>
            <a:r>
              <a:rPr lang="pl-PL" sz="3600" b="1" dirty="0" err="1">
                <a:solidFill>
                  <a:srgbClr val="FF3399"/>
                </a:solidFill>
              </a:rPr>
              <a:t>szu</a:t>
            </a:r>
            <a:r>
              <a:rPr lang="pl-PL" sz="3600" b="1" dirty="0">
                <a:solidFill>
                  <a:srgbClr val="FF3399"/>
                </a:solidFill>
              </a:rPr>
              <a:t>)</a:t>
            </a:r>
          </a:p>
          <a:p>
            <a:pPr marL="0" indent="0">
              <a:buNone/>
            </a:pPr>
            <a:r>
              <a:rPr lang="pl-PL" sz="3600" b="1" dirty="0">
                <a:solidFill>
                  <a:srgbClr val="FF3399"/>
                </a:solidFill>
              </a:rPr>
              <a:t>- idziemy przez most (dudnienie o brzuch)</a:t>
            </a:r>
          </a:p>
          <a:p>
            <a:pPr marL="0" indent="0">
              <a:buNone/>
            </a:pPr>
            <a:r>
              <a:rPr lang="pl-PL" sz="3600" b="1" dirty="0">
                <a:solidFill>
                  <a:srgbClr val="FF3399"/>
                </a:solidFill>
              </a:rPr>
              <a:t>- nasłuchujemy odgłosów zwierząt</a:t>
            </a:r>
          </a:p>
          <a:p>
            <a:pPr marL="0" indent="0">
              <a:buNone/>
            </a:pPr>
            <a:r>
              <a:rPr lang="pl-PL" sz="3600" b="1" dirty="0">
                <a:solidFill>
                  <a:srgbClr val="FF3399"/>
                </a:solidFill>
              </a:rPr>
              <a:t>- nasłuchujemy szumu wiatru (</a:t>
            </a:r>
            <a:r>
              <a:rPr lang="pl-PL" sz="3600" b="1" dirty="0" err="1">
                <a:solidFill>
                  <a:srgbClr val="FF3399"/>
                </a:solidFill>
              </a:rPr>
              <a:t>szy-szy-szy</a:t>
            </a:r>
            <a:r>
              <a:rPr lang="pl-PL" sz="3600" b="1" dirty="0">
                <a:solidFill>
                  <a:srgbClr val="FF3399"/>
                </a:solidFill>
              </a:rPr>
              <a:t>)</a:t>
            </a:r>
          </a:p>
          <a:p>
            <a:pPr marL="0" indent="0">
              <a:buNone/>
            </a:pPr>
            <a:r>
              <a:rPr lang="pl-PL" sz="3600" b="1" dirty="0">
                <a:solidFill>
                  <a:srgbClr val="FF3399"/>
                </a:solidFill>
              </a:rPr>
              <a:t>- chowamy się przed wiatrem (siadamy na krzesłach)</a:t>
            </a:r>
          </a:p>
        </p:txBody>
      </p:sp>
    </p:spTree>
    <p:extLst>
      <p:ext uri="{BB962C8B-B14F-4D97-AF65-F5344CB8AC3E}">
        <p14:creationId xmlns:p14="http://schemas.microsoft.com/office/powerpoint/2010/main" val="123036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zas na kubusiową piosenkę _Kubuś to miś_ - Przygody Kubusia Puchatka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6917" y="151808"/>
            <a:ext cx="10420741" cy="5861534"/>
          </a:xfrm>
        </p:spPr>
      </p:pic>
    </p:spTree>
    <p:extLst>
      <p:ext uri="{BB962C8B-B14F-4D97-AF65-F5344CB8AC3E}">
        <p14:creationId xmlns:p14="http://schemas.microsoft.com/office/powerpoint/2010/main" val="158260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76043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4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Wymień przyjaciół Kubusia Puchatka</a:t>
            </a:r>
            <a:r>
              <a:rPr lang="pl-PL" sz="5400" dirty="0" smtClean="0">
                <a:solidFill>
                  <a:srgbClr val="C00000"/>
                </a:solidFill>
                <a:latin typeface="Viner Hand ITC" panose="03070502030502020203" pitchFamily="66" charset="0"/>
              </a:rPr>
              <a:t/>
            </a:r>
            <a:br>
              <a:rPr lang="pl-PL" sz="5400" dirty="0" smtClean="0">
                <a:solidFill>
                  <a:srgbClr val="C00000"/>
                </a:solidFill>
                <a:latin typeface="Viner Hand ITC" panose="03070502030502020203" pitchFamily="66" charset="0"/>
              </a:rPr>
            </a:br>
            <a:r>
              <a:rPr lang="pl-PL" sz="5400" dirty="0" smtClean="0">
                <a:solidFill>
                  <a:srgbClr val="C00000"/>
                </a:solidFill>
                <a:latin typeface="Viner Hand ITC" panose="03070502030502020203" pitchFamily="66" charset="0"/>
              </a:rPr>
              <a:t>  </a:t>
            </a:r>
            <a:endParaRPr lang="pl-PL" sz="5400" dirty="0">
              <a:solidFill>
                <a:srgbClr val="C00000"/>
              </a:solidFill>
              <a:latin typeface="Viner Hand ITC" panose="03070502030502020203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17" y="1717031"/>
            <a:ext cx="9323523" cy="456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5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800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    Krzyś</a:t>
            </a:r>
            <a:endParaRPr lang="pl-PL" sz="88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656094" y="1690688"/>
            <a:ext cx="3910263" cy="486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3200" dirty="0" smtClean="0"/>
              <a:t>Około </a:t>
            </a:r>
            <a:r>
              <a:rPr lang="pl-PL" sz="3200" dirty="0"/>
              <a:t>sześcioletni chłopiec, przyjaźni się ze wszystkimi mieszkańcami Stumilowego Lasu (w rzeczywistości są to jego zabawki). Jest miły, uczynny, ma zdolności organizacyjne.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3" y="1027906"/>
            <a:ext cx="4304798" cy="535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6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8800" dirty="0" smtClean="0">
                <a:solidFill>
                  <a:srgbClr val="FF0066"/>
                </a:solidFill>
                <a:latin typeface="Bahnschrift SemiBold" panose="020B0502040204020203" pitchFamily="34" charset="0"/>
              </a:rPr>
              <a:t>      Prosiaczek</a:t>
            </a:r>
            <a:endParaRPr lang="pl-PL" sz="8800" dirty="0">
              <a:solidFill>
                <a:srgbClr val="FF0066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4"/>
            <a:ext cx="5578642" cy="48960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rgbClr val="CC00FF"/>
                </a:solidFill>
              </a:rPr>
              <a:t>Jest malutki i różowy z </a:t>
            </a:r>
            <a:r>
              <a:rPr lang="pl-PL" sz="3600" dirty="0">
                <a:solidFill>
                  <a:srgbClr val="CC00FF"/>
                </a:solidFill>
              </a:rPr>
              <a:t>dużymi uszami, ubrany w pasiasty kubraczek. Jest bardzo tchórzliwy i boi się wszystkiego, czego nie zna. </a:t>
            </a:r>
            <a:r>
              <a:rPr lang="pl-PL" sz="3600" dirty="0" smtClean="0">
                <a:solidFill>
                  <a:srgbClr val="CC00FF"/>
                </a:solidFill>
              </a:rPr>
              <a:t>Lubi </a:t>
            </a:r>
            <a:r>
              <a:rPr lang="pl-PL" sz="3600" dirty="0">
                <a:solidFill>
                  <a:srgbClr val="CC00FF"/>
                </a:solidFill>
              </a:rPr>
              <a:t>żołędzie, mieszka w pniu wielkiego dębu. Jest dobrym przyjacielem i wszyscy go lubią.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562" y="1027906"/>
            <a:ext cx="2547669" cy="530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0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TM03457444[[fn=Podstawa]]</Template>
  <TotalTime>897</TotalTime>
  <Words>780</Words>
  <Application>Microsoft Office PowerPoint</Application>
  <PresentationFormat>Panoramiczny</PresentationFormat>
  <Paragraphs>92</Paragraphs>
  <Slides>30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41" baseType="lpstr">
      <vt:lpstr>Arial</vt:lpstr>
      <vt:lpstr>Arial Black</vt:lpstr>
      <vt:lpstr>Arial Rounded MT Bold</vt:lpstr>
      <vt:lpstr>Bahnschrift SemiBold</vt:lpstr>
      <vt:lpstr>Bahnschrift SemiBold SemiConden</vt:lpstr>
      <vt:lpstr>Calibri</vt:lpstr>
      <vt:lpstr>Calibri Light</vt:lpstr>
      <vt:lpstr>Poor Richard</vt:lpstr>
      <vt:lpstr>Viner Hand ITC</vt:lpstr>
      <vt:lpstr>Wingdings</vt:lpstr>
      <vt:lpstr>Motyw pakietu Office</vt:lpstr>
      <vt:lpstr>MIĘDZYNARODOWY DZIEŃ  KUBUSIA PUCHATKA</vt:lpstr>
      <vt:lpstr>Prezentacja programu PowerPoint</vt:lpstr>
      <vt:lpstr>Kubuś Puchatek </vt:lpstr>
      <vt:lpstr>Kubuś Puchatek zaprasza wszystkie dzieci do Stumilowego Lasu!</vt:lpstr>
      <vt:lpstr>Aby wejść do lasu musimy:</vt:lpstr>
      <vt:lpstr>Prezentacja programu PowerPoint</vt:lpstr>
      <vt:lpstr>Wymień przyjaciół Kubusia Puchatka   </vt:lpstr>
      <vt:lpstr>     Krzyś</vt:lpstr>
      <vt:lpstr>      Prosiaczek</vt:lpstr>
      <vt:lpstr>             Tygrysek</vt:lpstr>
      <vt:lpstr>Sowa</vt:lpstr>
      <vt:lpstr>      Królik</vt:lpstr>
      <vt:lpstr>Kłapouchy</vt:lpstr>
      <vt:lpstr>Mama Kangurzyca i Maleństwo</vt:lpstr>
      <vt:lpstr>Kubuś Puchatek zaprasza przedszkolaki do wspólnej zabawy   Zadaniem jest odtworzenie ruchem treści rymowanki</vt:lpstr>
      <vt:lpstr>Kubuś Puchatek uwielbia miodek. Policz ile pszczółek przyleciało do Kubusia.</vt:lpstr>
      <vt:lpstr>Pomóż Królikowi policzyć marchewki </vt:lpstr>
      <vt:lpstr>Kłapouchy zgubił ogonek. Wskaż ogonek, który należy do niego.</vt:lpstr>
      <vt:lpstr>Quiz </vt:lpstr>
      <vt:lpstr>1) Przygody Kubusia Puchatka dzieją się ?</vt:lpstr>
      <vt:lpstr>2) W co ubrany jest Kubuś Puchatek?</vt:lpstr>
      <vt:lpstr>3) Jak nazywał się przyjaciel Kubusia Puchatka, który był człowiekiem?</vt:lpstr>
      <vt:lpstr>4) Który z przyjaciół Kubusia Puchatka wszystkiego się bał?</vt:lpstr>
      <vt:lpstr>5) Kto jest najmądrzejszy w Stumilowym Lesie?</vt:lpstr>
      <vt:lpstr>6) Co najbardziej lubi jeść Kubuś Puchatek?</vt:lpstr>
      <vt:lpstr>7) Który z przyjaciół Kubusia Puchatka bardzo lubił brykać?</vt:lpstr>
      <vt:lpstr>8) Co sadził Królik w swoim ogrodzie? </vt:lpstr>
      <vt:lpstr>9) Który z przyjaciół Kubusia Puchatka ma na ogonie różową kokardę? </vt:lpstr>
      <vt:lpstr>10) Jakie koloru jest koszulka Maleństwa?  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MIĘDZYNARODOWY DZIEŃ  KUBUSIA PUCHATKA</dc:title>
  <dc:creator>Marta Grabińska</dc:creator>
  <cp:lastModifiedBy>Marta Grabińska</cp:lastModifiedBy>
  <cp:revision>51</cp:revision>
  <dcterms:created xsi:type="dcterms:W3CDTF">2020-11-24T19:48:06Z</dcterms:created>
  <dcterms:modified xsi:type="dcterms:W3CDTF">2021-01-13T20:06:55Z</dcterms:modified>
</cp:coreProperties>
</file>