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</p:sldMasterIdLst>
  <p:sldIdLst>
    <p:sldId id="256" r:id="rId2"/>
    <p:sldId id="258" r:id="rId3"/>
    <p:sldId id="292" r:id="rId4"/>
    <p:sldId id="354" r:id="rId5"/>
    <p:sldId id="374" r:id="rId6"/>
    <p:sldId id="363" r:id="rId7"/>
    <p:sldId id="364" r:id="rId8"/>
    <p:sldId id="365" r:id="rId9"/>
    <p:sldId id="366" r:id="rId10"/>
    <p:sldId id="367" r:id="rId11"/>
    <p:sldId id="331" r:id="rId12"/>
    <p:sldId id="370" r:id="rId13"/>
    <p:sldId id="368" r:id="rId14"/>
    <p:sldId id="372" r:id="rId15"/>
    <p:sldId id="329" r:id="rId16"/>
    <p:sldId id="338" r:id="rId17"/>
    <p:sldId id="322" r:id="rId18"/>
    <p:sldId id="346" r:id="rId19"/>
    <p:sldId id="345" r:id="rId20"/>
    <p:sldId id="340" r:id="rId21"/>
    <p:sldId id="361" r:id="rId22"/>
    <p:sldId id="317" r:id="rId23"/>
    <p:sldId id="328" r:id="rId24"/>
    <p:sldId id="327" r:id="rId25"/>
    <p:sldId id="341" r:id="rId26"/>
    <p:sldId id="369" r:id="rId27"/>
    <p:sldId id="265" r:id="rId28"/>
    <p:sldId id="267" r:id="rId29"/>
    <p:sldId id="268" r:id="rId30"/>
    <p:sldId id="333" r:id="rId31"/>
    <p:sldId id="343" r:id="rId32"/>
    <p:sldId id="349" r:id="rId33"/>
    <p:sldId id="362" r:id="rId34"/>
    <p:sldId id="269" r:id="rId35"/>
    <p:sldId id="315" r:id="rId36"/>
    <p:sldId id="342" r:id="rId37"/>
    <p:sldId id="358" r:id="rId38"/>
    <p:sldId id="330" r:id="rId39"/>
    <p:sldId id="283" r:id="rId40"/>
    <p:sldId id="324" r:id="rId41"/>
    <p:sldId id="293" r:id="rId42"/>
    <p:sldId id="297" r:id="rId43"/>
    <p:sldId id="298" r:id="rId44"/>
    <p:sldId id="371" r:id="rId45"/>
    <p:sldId id="312" r:id="rId46"/>
    <p:sldId id="296" r:id="rId47"/>
    <p:sldId id="295" r:id="rId48"/>
    <p:sldId id="375" r:id="rId49"/>
    <p:sldId id="294" r:id="rId50"/>
    <p:sldId id="310" r:id="rId51"/>
    <p:sldId id="306" r:id="rId52"/>
    <p:sldId id="303" r:id="rId53"/>
    <p:sldId id="307" r:id="rId54"/>
    <p:sldId id="276" r:id="rId55"/>
  </p:sldIdLst>
  <p:sldSz cx="9144000" cy="6858000" type="screen4x3"/>
  <p:notesSz cx="6858000" cy="9144000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00"/>
  </p:normalViewPr>
  <p:slideViewPr>
    <p:cSldViewPr>
      <p:cViewPr varScale="1">
        <p:scale>
          <a:sx n="82" d="100"/>
          <a:sy n="82" d="100"/>
        </p:scale>
        <p:origin x="-156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09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05200"/>
            <a:ext cx="6400800" cy="10668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l-PL"/>
              <a:t>Kliknij, aby edytować styl podtytułu wzorca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0960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0960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0960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BC445-3958-4D54-925A-B12EEBAEB8C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A6D814-236E-454C-B14D-649F47A9B60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43700" y="838200"/>
            <a:ext cx="2171700" cy="54102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228600" y="838200"/>
            <a:ext cx="6362700" cy="54102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B442AF-2DA4-4B6D-BF7F-6AF0C0D7C7E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4C412-473F-4734-B936-E04EF5F5BDF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5A9C7-5009-4E73-8A9A-9162108604A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228600" y="1676400"/>
            <a:ext cx="42672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2672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BF80F-9878-4147-8119-FC189ECB455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C3DB75-F788-406C-B648-5D8A022575D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61991B-41C9-4DEF-AD42-837CCFF173B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2026B-24BC-4040-A2B0-E331A23079A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E92496-7B74-400B-B5D7-4E0E23983EE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EBF8D-ABAF-4D3A-B58F-C476D36A29A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838200"/>
            <a:ext cx="8686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676400"/>
            <a:ext cx="8686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3246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3246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246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>
              <a:defRPr/>
            </a:pPr>
            <a:fld id="{7CE09DF3-80F5-45A8-BF13-250D5A93426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6" r:id="rId1"/>
    <p:sldLayoutId id="2147484356" r:id="rId2"/>
    <p:sldLayoutId id="2147484357" r:id="rId3"/>
    <p:sldLayoutId id="2147484358" r:id="rId4"/>
    <p:sldLayoutId id="2147484359" r:id="rId5"/>
    <p:sldLayoutId id="2147484360" r:id="rId6"/>
    <p:sldLayoutId id="2147484361" r:id="rId7"/>
    <p:sldLayoutId id="2147484362" r:id="rId8"/>
    <p:sldLayoutId id="2147484363" r:id="rId9"/>
    <p:sldLayoutId id="2147484364" r:id="rId10"/>
    <p:sldLayoutId id="2147484365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serbytow.edu.pl/wp-content/uploads/2013/03/DSC04639.jpg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11760" y="1"/>
            <a:ext cx="6732239" cy="2924944"/>
          </a:xfrm>
        </p:spPr>
        <p:txBody>
          <a:bodyPr/>
          <a:lstStyle/>
          <a:p>
            <a:pPr eaLnBrk="1" hangingPunct="1"/>
            <a:r>
              <a:rPr lang="pl-PL" sz="3200" b="1" dirty="0" smtClean="0"/>
              <a:t>Zespół Szkół </a:t>
            </a:r>
            <a:br>
              <a:rPr lang="pl-PL" sz="3200" b="1" dirty="0" smtClean="0"/>
            </a:br>
            <a:r>
              <a:rPr lang="pl-PL" sz="3200" b="1" dirty="0" smtClean="0"/>
              <a:t>Ekonomiczno - Usługowych     </a:t>
            </a:r>
            <a:br>
              <a:rPr lang="pl-PL" sz="3200" b="1" dirty="0" smtClean="0"/>
            </a:br>
            <a:r>
              <a:rPr lang="pl-PL" sz="3200" b="1" dirty="0" smtClean="0"/>
              <a:t>   im. Stanisława Staszica </a:t>
            </a:r>
            <a:br>
              <a:rPr lang="pl-PL" sz="3200" b="1" dirty="0" smtClean="0"/>
            </a:br>
            <a:r>
              <a:rPr lang="pl-PL" sz="3200" b="1" dirty="0" smtClean="0"/>
              <a:t>w Bytowie</a:t>
            </a:r>
          </a:p>
        </p:txBody>
      </p:sp>
      <p:pic>
        <p:nvPicPr>
          <p:cNvPr id="3075" name="Picture 4" descr="szkoł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938" y="3716338"/>
            <a:ext cx="5580062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tarcza ekono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88640"/>
            <a:ext cx="2008133" cy="2397402"/>
          </a:xfrm>
          <a:prstGeom prst="rect">
            <a:avLst/>
          </a:prstGeom>
        </p:spPr>
      </p:pic>
      <p:pic>
        <p:nvPicPr>
          <p:cNvPr id="7" name="Obraz 6" descr="Srebrne technikum 20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3933056"/>
            <a:ext cx="2612049" cy="24738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620713"/>
            <a:ext cx="8686800" cy="838200"/>
          </a:xfrm>
        </p:spPr>
        <p:txBody>
          <a:bodyPr/>
          <a:lstStyle/>
          <a:p>
            <a:pPr eaLnBrk="1" hangingPunct="1"/>
            <a:r>
              <a:rPr lang="pl-PL" sz="3600" smtClean="0"/>
              <a:t>Technikum w zawodzie </a:t>
            </a:r>
            <a:br>
              <a:rPr lang="pl-PL" sz="3600" smtClean="0"/>
            </a:br>
            <a:r>
              <a:rPr lang="pl-PL" sz="3600" smtClean="0"/>
              <a:t>technik żywienia i usług gastronomicznych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773238"/>
            <a:ext cx="8686800" cy="4572000"/>
          </a:xfrm>
          <a:noFill/>
        </p:spPr>
        <p:txBody>
          <a:bodyPr/>
          <a:lstStyle/>
          <a:p>
            <a:pPr eaLnBrk="1" hangingPunct="1">
              <a:spcBef>
                <a:spcPct val="30000"/>
              </a:spcBef>
              <a:buClr>
                <a:schemeClr val="bg1"/>
              </a:buClr>
            </a:pPr>
            <a:r>
              <a:rPr lang="pl-PL" sz="1900" smtClean="0">
                <a:solidFill>
                  <a:schemeClr val="bg1"/>
                </a:solidFill>
              </a:rPr>
              <a:t>nauka trwa 4 lata</a:t>
            </a:r>
          </a:p>
          <a:p>
            <a:pPr eaLnBrk="1" hangingPunct="1">
              <a:spcBef>
                <a:spcPct val="30000"/>
              </a:spcBef>
              <a:buClr>
                <a:schemeClr val="bg1"/>
              </a:buClr>
            </a:pPr>
            <a:r>
              <a:rPr lang="pl-PL" sz="1900" smtClean="0">
                <a:solidFill>
                  <a:schemeClr val="bg1"/>
                </a:solidFill>
              </a:rPr>
              <a:t>planujemy nab</a:t>
            </a:r>
            <a:r>
              <a:rPr lang="pl-PL" sz="1900" smtClean="0">
                <a:solidFill>
                  <a:schemeClr val="bg1"/>
                </a:solidFill>
                <a:latin typeface="Arial Unicode MS" pitchFamily="34" charset="-128"/>
              </a:rPr>
              <a:t>ó</a:t>
            </a:r>
            <a:r>
              <a:rPr lang="pl-PL" sz="1900" smtClean="0">
                <a:solidFill>
                  <a:schemeClr val="bg1"/>
                </a:solidFill>
              </a:rPr>
              <a:t>r młodzieży do jednego oddziału (30 uczni</a:t>
            </a:r>
            <a:r>
              <a:rPr lang="pl-PL" sz="1900" smtClean="0">
                <a:solidFill>
                  <a:schemeClr val="bg1"/>
                </a:solidFill>
                <a:latin typeface="Arial Unicode MS" pitchFamily="34" charset="-128"/>
              </a:rPr>
              <a:t>ó</a:t>
            </a:r>
            <a:r>
              <a:rPr lang="pl-PL" sz="1900" smtClean="0">
                <a:solidFill>
                  <a:schemeClr val="bg1"/>
                </a:solidFill>
              </a:rPr>
              <a:t>w)                                                                                               </a:t>
            </a:r>
          </a:p>
          <a:p>
            <a:pPr eaLnBrk="1" hangingPunct="1">
              <a:spcBef>
                <a:spcPct val="30000"/>
              </a:spcBef>
              <a:buClr>
                <a:schemeClr val="bg1"/>
              </a:buClr>
            </a:pPr>
            <a:r>
              <a:rPr lang="pl-PL" sz="1900" smtClean="0">
                <a:solidFill>
                  <a:schemeClr val="bg1"/>
                </a:solidFill>
              </a:rPr>
              <a:t>przedmioty zawodowe: technologia gastronomiczna z towaroznawstwem, działalność gospodarcza w gastronomii, zasady żywienia, usługi gastronomiczne, pracownie: gastronomiczna i obsługi klienta.</a:t>
            </a:r>
          </a:p>
          <a:p>
            <a:pPr eaLnBrk="1" hangingPunct="1">
              <a:spcBef>
                <a:spcPct val="30000"/>
              </a:spcBef>
              <a:buClr>
                <a:schemeClr val="bg1"/>
              </a:buClr>
            </a:pPr>
            <a:r>
              <a:rPr lang="pl-PL" sz="1900" smtClean="0">
                <a:solidFill>
                  <a:schemeClr val="bg1"/>
                </a:solidFill>
              </a:rPr>
              <a:t>rozszerzenia: biologia i wiedza o społeczeństwie </a:t>
            </a:r>
          </a:p>
          <a:p>
            <a:pPr eaLnBrk="1" hangingPunct="1">
              <a:spcBef>
                <a:spcPct val="30000"/>
              </a:spcBef>
              <a:buClr>
                <a:schemeClr val="bg1"/>
              </a:buClr>
            </a:pPr>
            <a:r>
              <a:rPr lang="pl-PL" sz="1900" smtClean="0">
                <a:solidFill>
                  <a:schemeClr val="bg1"/>
                </a:solidFill>
              </a:rPr>
              <a:t>praktyka zawodowa w zakładach przetw</a:t>
            </a:r>
            <a:r>
              <a:rPr lang="pl-PL" sz="1900" smtClean="0">
                <a:solidFill>
                  <a:schemeClr val="bg1"/>
                </a:solidFill>
                <a:latin typeface="Arial Unicode MS" pitchFamily="34" charset="-128"/>
              </a:rPr>
              <a:t>ó</a:t>
            </a:r>
            <a:r>
              <a:rPr lang="pl-PL" sz="1900" smtClean="0">
                <a:solidFill>
                  <a:schemeClr val="bg1"/>
                </a:solidFill>
              </a:rPr>
              <a:t>rstwa spożywczego  i w zakładach gastronomicznych / żywienia zbiorowego, także staże w Anglii i Niemczech w ramach programu Erasmus+</a:t>
            </a:r>
          </a:p>
          <a:p>
            <a:pPr eaLnBrk="1" hangingPunct="1">
              <a:spcBef>
                <a:spcPct val="30000"/>
              </a:spcBef>
              <a:buClr>
                <a:schemeClr val="bg1"/>
              </a:buClr>
            </a:pPr>
            <a:r>
              <a:rPr lang="pl-PL" sz="1900" smtClean="0">
                <a:solidFill>
                  <a:schemeClr val="bg1"/>
                </a:solidFill>
              </a:rPr>
              <a:t>przewiduje się wymianę uczniów ze szkołami w Niemczech</a:t>
            </a:r>
          </a:p>
          <a:p>
            <a:pPr eaLnBrk="1" hangingPunct="1">
              <a:spcBef>
                <a:spcPct val="30000"/>
              </a:spcBef>
              <a:buClr>
                <a:schemeClr val="bg1"/>
              </a:buClr>
            </a:pPr>
            <a:r>
              <a:rPr lang="pl-PL" sz="1900" smtClean="0">
                <a:solidFill>
                  <a:schemeClr val="bg1"/>
                </a:solidFill>
              </a:rPr>
              <a:t>absolwenci technikum będą przygotowani do uzyskania tytułu technik żywienia i gospodarstwa domowego z możliwością kontynuowania nauki    w szkołach wyższych lub podjęcia pracy</a:t>
            </a:r>
          </a:p>
          <a:p>
            <a:pPr eaLnBrk="1" hangingPunct="1">
              <a:spcBef>
                <a:spcPct val="30000"/>
              </a:spcBef>
              <a:buClr>
                <a:schemeClr val="bg1"/>
              </a:buClr>
            </a:pPr>
            <a:endParaRPr lang="pl-PL" sz="1900" smtClean="0">
              <a:solidFill>
                <a:schemeClr val="bg1"/>
              </a:solidFill>
            </a:endParaRPr>
          </a:p>
          <a:p>
            <a:pPr eaLnBrk="1" hangingPunct="1">
              <a:spcBef>
                <a:spcPct val="30000"/>
              </a:spcBef>
              <a:buClr>
                <a:schemeClr val="bg1"/>
              </a:buClr>
            </a:pPr>
            <a:endParaRPr lang="pl-PL" sz="2000" smtClean="0">
              <a:solidFill>
                <a:schemeClr val="bg1"/>
              </a:solidFill>
            </a:endParaRPr>
          </a:p>
        </p:txBody>
      </p:sp>
      <p:pic>
        <p:nvPicPr>
          <p:cNvPr id="5" name="Obraz 4" descr="tarcza ekono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1284341" cy="1533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ytuł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686800" cy="620712"/>
          </a:xfrm>
        </p:spPr>
        <p:txBody>
          <a:bodyPr/>
          <a:lstStyle/>
          <a:p>
            <a:r>
              <a:rPr lang="pl-PL" sz="2000" dirty="0" smtClean="0"/>
              <a:t>Szkoła promuje kształcenie zawodowe poprzez imprezy, takie jak pasowanie na kucharza: I TŻ i UG, </a:t>
            </a:r>
          </a:p>
        </p:txBody>
      </p:sp>
      <p:pic>
        <p:nvPicPr>
          <p:cNvPr id="5" name="Obraz 4" descr="tarcza ekono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3" y="332656"/>
            <a:ext cx="663476" cy="792088"/>
          </a:xfrm>
          <a:prstGeom prst="rect">
            <a:avLst/>
          </a:prstGeom>
        </p:spPr>
      </p:pic>
      <p:pic>
        <p:nvPicPr>
          <p:cNvPr id="6" name="Picture 1" descr="D:\Zdjecia 2017-2018\Sesja 2017_18 Agaty i iine\żywieniówka\folderek tż\IMG-20171026-WA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196752"/>
            <a:ext cx="8029400" cy="44864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V="1">
            <a:off x="228600" y="-2"/>
            <a:ext cx="8686800" cy="2996954"/>
          </a:xfrm>
        </p:spPr>
        <p:txBody>
          <a:bodyPr/>
          <a:lstStyle/>
          <a:p>
            <a:r>
              <a:rPr lang="pl-PL" dirty="0" smtClean="0"/>
              <a:t>Nasza nowa pracownia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04664"/>
            <a:ext cx="7848872" cy="548369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6" name="Picture 2" descr="http://www.zserbytow.edu.pl/wp-content/uploads/2017/06/DSC_04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08720"/>
            <a:ext cx="7977794" cy="5321127"/>
          </a:xfrm>
          <a:prstGeom prst="rect">
            <a:avLst/>
          </a:prstGeom>
          <a:noFill/>
        </p:spPr>
      </p:pic>
      <p:sp>
        <p:nvSpPr>
          <p:cNvPr id="6" name="Tytuł 1"/>
          <p:cNvSpPr txBox="1">
            <a:spLocks/>
          </p:cNvSpPr>
          <p:nvPr/>
        </p:nvSpPr>
        <p:spPr bwMode="auto">
          <a:xfrm>
            <a:off x="457200" y="188913"/>
            <a:ext cx="86868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pl-PL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Hania Szczerba - Master </a:t>
            </a:r>
            <a:r>
              <a:rPr kumimoji="0" lang="pl-PL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Chef</a:t>
            </a:r>
            <a:r>
              <a:rPr kumimoji="0" lang="pl-PL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Ekonoma 2017</a:t>
            </a:r>
          </a:p>
        </p:txBody>
      </p:sp>
      <p:pic>
        <p:nvPicPr>
          <p:cNvPr id="7" name="Obraz 6" descr="tarcza ekono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88640"/>
            <a:ext cx="1284341" cy="1533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ytuł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836613"/>
          </a:xfrm>
        </p:spPr>
        <p:txBody>
          <a:bodyPr/>
          <a:lstStyle/>
          <a:p>
            <a:r>
              <a:rPr lang="pl-PL" smtClean="0"/>
              <a:t>Technik spedytor</a:t>
            </a:r>
          </a:p>
        </p:txBody>
      </p:sp>
      <p:sp>
        <p:nvSpPr>
          <p:cNvPr id="7171" name="Symbol zastępczy zawartości 2"/>
          <p:cNvSpPr>
            <a:spLocks noGrp="1"/>
          </p:cNvSpPr>
          <p:nvPr>
            <p:ph idx="1"/>
          </p:nvPr>
        </p:nvSpPr>
        <p:spPr>
          <a:xfrm>
            <a:off x="0" y="908050"/>
            <a:ext cx="8686800" cy="5616575"/>
          </a:xfrm>
        </p:spPr>
        <p:txBody>
          <a:bodyPr/>
          <a:lstStyle/>
          <a:p>
            <a:pPr algn="just"/>
            <a:r>
              <a:rPr lang="pl-PL" sz="2000" dirty="0" smtClean="0">
                <a:solidFill>
                  <a:schemeClr val="bg1"/>
                </a:solidFill>
              </a:rPr>
              <a:t>Nauka trwa 4 lata.</a:t>
            </a:r>
          </a:p>
          <a:p>
            <a:pPr algn="just"/>
            <a:r>
              <a:rPr lang="pl-PL" sz="2000" dirty="0" smtClean="0">
                <a:solidFill>
                  <a:schemeClr val="bg1"/>
                </a:solidFill>
              </a:rPr>
              <a:t>Planujemy nabór młodzieży do jednego oddziału (30 uczniów).</a:t>
            </a:r>
          </a:p>
          <a:p>
            <a:pPr algn="just"/>
            <a:r>
              <a:rPr lang="pl-PL" sz="2000" dirty="0" smtClean="0">
                <a:solidFill>
                  <a:schemeClr val="bg1"/>
                </a:solidFill>
              </a:rPr>
              <a:t>Rozszerzenie matematyka i geografia</a:t>
            </a:r>
          </a:p>
          <a:p>
            <a:pPr algn="just"/>
            <a:r>
              <a:rPr lang="pl-PL" sz="2000" dirty="0" smtClean="0">
                <a:solidFill>
                  <a:schemeClr val="bg1"/>
                </a:solidFill>
              </a:rPr>
              <a:t>Praktyka zawodowa (4 tygodnie) w przedsiębiorstwach logistycznych, spedycyjnych, transportowych lub agencjach obsługi portów morskich i lotniczych</a:t>
            </a:r>
          </a:p>
          <a:p>
            <a:pPr algn="just"/>
            <a:r>
              <a:rPr lang="pl-PL" sz="2000" dirty="0" smtClean="0">
                <a:solidFill>
                  <a:schemeClr val="bg1"/>
                </a:solidFill>
              </a:rPr>
              <a:t>Współpraca i  wyjazdy studyjne u pracodawców, np. Terminal Kontenerowy w Gdyni, </a:t>
            </a:r>
            <a:r>
              <a:rPr lang="pl-PL" sz="2000" dirty="0" err="1" smtClean="0">
                <a:solidFill>
                  <a:schemeClr val="bg1"/>
                </a:solidFill>
              </a:rPr>
              <a:t>Omida</a:t>
            </a:r>
            <a:r>
              <a:rPr lang="pl-PL" sz="2000" dirty="0" smtClean="0">
                <a:solidFill>
                  <a:schemeClr val="bg1"/>
                </a:solidFill>
              </a:rPr>
              <a:t> Logistic, </a:t>
            </a:r>
            <a:r>
              <a:rPr lang="pl-PL" sz="2000" dirty="0" err="1" smtClean="0">
                <a:solidFill>
                  <a:schemeClr val="bg1"/>
                </a:solidFill>
              </a:rPr>
              <a:t>ATC</a:t>
            </a:r>
            <a:r>
              <a:rPr lang="pl-PL" sz="2000" dirty="0" smtClean="0">
                <a:solidFill>
                  <a:schemeClr val="bg1"/>
                </a:solidFill>
              </a:rPr>
              <a:t> Cargo w Gdyni, </a:t>
            </a:r>
            <a:r>
              <a:rPr lang="pl-PL" sz="2000" dirty="0" err="1" smtClean="0">
                <a:solidFill>
                  <a:schemeClr val="bg1"/>
                </a:solidFill>
              </a:rPr>
              <a:t>Adamtrans</a:t>
            </a:r>
            <a:endParaRPr lang="pl-PL" sz="2000" dirty="0" smtClean="0">
              <a:solidFill>
                <a:schemeClr val="bg1"/>
              </a:solidFill>
            </a:endParaRPr>
          </a:p>
          <a:p>
            <a:pPr algn="just"/>
            <a:r>
              <a:rPr lang="pl-PL" sz="2000" dirty="0" smtClean="0">
                <a:solidFill>
                  <a:schemeClr val="bg1"/>
                </a:solidFill>
              </a:rPr>
              <a:t>Rozszerzenia: geografia, matematyka lub język angielski</a:t>
            </a:r>
          </a:p>
          <a:p>
            <a:pPr algn="just"/>
            <a:r>
              <a:rPr lang="pl-PL" sz="2000" dirty="0" smtClean="0">
                <a:solidFill>
                  <a:schemeClr val="bg1"/>
                </a:solidFill>
              </a:rPr>
              <a:t>Kształcenie zawodowe odbywać się będzie w ramach dwóch kwalifikacji: Organizacja i nadzorowanie transportu;  Obsługa klientów i kontrahentów</a:t>
            </a:r>
          </a:p>
          <a:p>
            <a:pPr algn="just"/>
            <a:r>
              <a:rPr lang="pl-PL" sz="2000" dirty="0" smtClean="0">
                <a:solidFill>
                  <a:schemeClr val="bg1"/>
                </a:solidFill>
              </a:rPr>
              <a:t>Przewiduje się  staże w Anglii w ramach programu Erasmus+ oraz wymianę uczniów ze szkołami w Europie.</a:t>
            </a:r>
          </a:p>
          <a:p>
            <a:pPr algn="just"/>
            <a:r>
              <a:rPr lang="pl-PL" sz="2000" dirty="0" smtClean="0">
                <a:solidFill>
                  <a:schemeClr val="bg1"/>
                </a:solidFill>
              </a:rPr>
              <a:t>Absolwenci technikum będą przygotowani  do egzaminu, aby uzyskać tytułu technik spedytor z możliwością kontynuowania nauki w szkołach wyższych lub podjęcia pracy</a:t>
            </a:r>
          </a:p>
          <a:p>
            <a:endParaRPr lang="pl-PL" sz="2000" dirty="0" smtClean="0">
              <a:solidFill>
                <a:schemeClr val="bg1"/>
              </a:solidFill>
            </a:endParaRPr>
          </a:p>
        </p:txBody>
      </p:sp>
      <p:pic>
        <p:nvPicPr>
          <p:cNvPr id="7172" name="Obraz 3" descr="Nowy obraz (2)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750" y="0"/>
            <a:ext cx="16192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tarcza ekono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76064" cy="6877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ytuł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908050"/>
          </a:xfrm>
        </p:spPr>
        <p:txBody>
          <a:bodyPr/>
          <a:lstStyle/>
          <a:p>
            <a:r>
              <a:rPr lang="pl-PL" sz="2800" dirty="0" smtClean="0">
                <a:solidFill>
                  <a:schemeClr val="bg1"/>
                </a:solidFill>
              </a:rPr>
              <a:t>Perspektywy pracy </a:t>
            </a: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 smtClean="0">
                <a:solidFill>
                  <a:schemeClr val="bg1"/>
                </a:solidFill>
              </a:rPr>
              <a:t> „Dostawa na czas” to motto wielu firm</a:t>
            </a:r>
            <a:r>
              <a:rPr lang="pl-PL" sz="2800" dirty="0" smtClean="0"/>
              <a:t> </a:t>
            </a:r>
          </a:p>
        </p:txBody>
      </p:sp>
      <p:sp>
        <p:nvSpPr>
          <p:cNvPr id="8195" name="Symbol zastępczy zawartości 2"/>
          <p:cNvSpPr>
            <a:spLocks noGrp="1"/>
          </p:cNvSpPr>
          <p:nvPr>
            <p:ph idx="1"/>
          </p:nvPr>
        </p:nvSpPr>
        <p:spPr>
          <a:xfrm>
            <a:off x="228600" y="1412875"/>
            <a:ext cx="8686800" cy="4835525"/>
          </a:xfrm>
        </p:spPr>
        <p:txBody>
          <a:bodyPr/>
          <a:lstStyle/>
          <a:p>
            <a:r>
              <a:rPr lang="pl-PL" sz="2400" dirty="0" smtClean="0">
                <a:solidFill>
                  <a:schemeClr val="bg1"/>
                </a:solidFill>
              </a:rPr>
              <a:t>Spedytorów poszukują przede wszystkim firmy z branży przemysłowej, budowlanej, handlowej i usługowej oraz informatyka i telekomunikacja, transport i logistyka. 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Na rynku istnieje wiele firm specjalizujących się w spedycji krajowej i międzynarodowej.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Prowadzenie własnej firmy spedycyjnej.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To niewątpliwie zawód przyszłości. Każda firma bowiem posiadająca środki transportu, bądź zlecająca transport firmom zewnętrznym poszukuje spedytorów do sprawnego obsługiwania klientów. </a:t>
            </a:r>
          </a:p>
          <a:p>
            <a:endParaRPr lang="pl-PL" sz="2400" dirty="0" smtClean="0"/>
          </a:p>
        </p:txBody>
      </p:sp>
      <p:pic>
        <p:nvPicPr>
          <p:cNvPr id="5" name="Obraz 4" descr="tarcza ekono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76064" cy="6877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Obraz 3" descr="Obraz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0"/>
            <a:ext cx="7947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az 3" descr="tarcza ekono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76064" cy="6877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 bwMode="auto">
          <a:xfrm>
            <a:off x="228600" y="0"/>
            <a:ext cx="86868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l-PL" sz="4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Technik logistyk</a:t>
            </a:r>
          </a:p>
        </p:txBody>
      </p:sp>
      <p:sp>
        <p:nvSpPr>
          <p:cNvPr id="11268" name="pole tekstowe 7"/>
          <p:cNvSpPr txBox="1">
            <a:spLocks noChangeArrowheads="1"/>
          </p:cNvSpPr>
          <p:nvPr/>
        </p:nvSpPr>
        <p:spPr bwMode="auto">
          <a:xfrm>
            <a:off x="0" y="1412875"/>
            <a:ext cx="9144000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 u="sng">
                <a:solidFill>
                  <a:schemeClr val="bg1"/>
                </a:solidFill>
              </a:rPr>
              <a:t>ABSOLWENT  ZNAJDZIE  ZATRUDNIENIE JAKO:</a:t>
            </a:r>
          </a:p>
          <a:p>
            <a:endParaRPr lang="pl-PL">
              <a:solidFill>
                <a:schemeClr val="bg1"/>
              </a:solidFill>
            </a:endParaRPr>
          </a:p>
          <a:p>
            <a:pPr>
              <a:buFont typeface="Arial" charset="0"/>
              <a:buChar char="•"/>
            </a:pPr>
            <a:r>
              <a:rPr lang="pl-PL" sz="2000">
                <a:solidFill>
                  <a:schemeClr val="bg1"/>
                </a:solidFill>
              </a:rPr>
              <a:t>kontroler zaopatrzenia i zbytu</a:t>
            </a:r>
          </a:p>
          <a:p>
            <a:pPr>
              <a:buFont typeface="Arial" charset="0"/>
              <a:buChar char="•"/>
            </a:pPr>
            <a:r>
              <a:rPr lang="pl-PL" sz="2000">
                <a:solidFill>
                  <a:schemeClr val="bg1"/>
                </a:solidFill>
              </a:rPr>
              <a:t>specjalista ds. sprzedaży i prognozowania popytu</a:t>
            </a:r>
          </a:p>
          <a:p>
            <a:pPr>
              <a:buFont typeface="Arial" charset="0"/>
              <a:buChar char="•"/>
            </a:pPr>
            <a:r>
              <a:rPr lang="pl-PL" sz="2000">
                <a:solidFill>
                  <a:schemeClr val="bg1"/>
                </a:solidFill>
              </a:rPr>
              <a:t>specjalista ds. planowania, obsługi klienta i zarządzania centrum dystrybucji</a:t>
            </a:r>
          </a:p>
          <a:p>
            <a:pPr>
              <a:buFont typeface="Arial" charset="0"/>
              <a:buChar char="•"/>
            </a:pPr>
            <a:r>
              <a:rPr lang="pl-PL" sz="2000">
                <a:solidFill>
                  <a:schemeClr val="bg1"/>
                </a:solidFill>
              </a:rPr>
              <a:t>specjalista ds. zarządzania systemem informatycznym w łańcuchu dostaw</a:t>
            </a:r>
          </a:p>
          <a:p>
            <a:pPr>
              <a:buFont typeface="Arial" charset="0"/>
              <a:buChar char="•"/>
            </a:pPr>
            <a:r>
              <a:rPr lang="pl-PL" sz="2000">
                <a:solidFill>
                  <a:schemeClr val="bg1"/>
                </a:solidFill>
              </a:rPr>
              <a:t>administrator taboru i organizator transportu</a:t>
            </a:r>
          </a:p>
          <a:p>
            <a:pPr>
              <a:buFont typeface="Arial" charset="0"/>
              <a:buChar char="•"/>
            </a:pPr>
            <a:r>
              <a:rPr lang="pl-PL" sz="2000">
                <a:solidFill>
                  <a:schemeClr val="bg1"/>
                </a:solidFill>
              </a:rPr>
              <a:t>specjalista ds. obsługi portów morskich i lotniczych </a:t>
            </a:r>
          </a:p>
          <a:p>
            <a:pPr>
              <a:buFont typeface="Arial" charset="0"/>
              <a:buChar char="•"/>
            </a:pPr>
            <a:r>
              <a:rPr lang="pl-PL" sz="2000">
                <a:solidFill>
                  <a:schemeClr val="bg1"/>
                </a:solidFill>
              </a:rPr>
              <a:t>przedstawiciel handlowy</a:t>
            </a:r>
          </a:p>
          <a:p>
            <a:pPr>
              <a:buFont typeface="Arial" charset="0"/>
              <a:buChar char="•"/>
            </a:pPr>
            <a:r>
              <a:rPr lang="pl-PL" sz="2000">
                <a:solidFill>
                  <a:schemeClr val="bg1"/>
                </a:solidFill>
              </a:rPr>
              <a:t>żołnierz inspektoratu wsparcia sił zbrojnych</a:t>
            </a:r>
          </a:p>
          <a:p>
            <a:pPr>
              <a:buFont typeface="Arial" charset="0"/>
              <a:buChar char="•"/>
            </a:pPr>
            <a:r>
              <a:rPr lang="pl-PL" sz="2000">
                <a:solidFill>
                  <a:schemeClr val="bg1"/>
                </a:solidFill>
              </a:rPr>
              <a:t>specjalista ds. zarządzania magazynem</a:t>
            </a:r>
          </a:p>
          <a:p>
            <a:endParaRPr lang="pl-PL"/>
          </a:p>
        </p:txBody>
      </p:sp>
      <p:pic>
        <p:nvPicPr>
          <p:cNvPr id="11269" name="Obraz 8" descr="logis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5600" y="3906838"/>
            <a:ext cx="3708400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3" descr="Nowy obraz (2)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750" y="0"/>
            <a:ext cx="16192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 descr="tarcza ekono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576064" cy="6877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 bwMode="auto">
          <a:xfrm>
            <a:off x="228600" y="0"/>
            <a:ext cx="86868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l-PL" sz="4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Technik logistyk</a:t>
            </a:r>
          </a:p>
        </p:txBody>
      </p:sp>
      <p:pic>
        <p:nvPicPr>
          <p:cNvPr id="10244" name="Obraz 5" descr="Nowy obraz (1)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0113"/>
            <a:ext cx="9144000" cy="533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3" descr="Nowy obraz (2)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750" y="0"/>
            <a:ext cx="16192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tarcza ekono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576064" cy="6877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285875" y="0"/>
            <a:ext cx="7651750" cy="1785938"/>
          </a:xfrm>
        </p:spPr>
        <p:txBody>
          <a:bodyPr/>
          <a:lstStyle/>
          <a:p>
            <a:pPr eaLnBrk="1" hangingPunct="1"/>
            <a:r>
              <a:rPr lang="pl-PL" sz="3600" b="1" dirty="0" smtClean="0"/>
              <a:t>Szkoły </a:t>
            </a:r>
            <a:r>
              <a:rPr lang="pl-PL" sz="3600" b="1" dirty="0" err="1" smtClean="0"/>
              <a:t>ponadgimnazjalne</a:t>
            </a:r>
            <a:r>
              <a:rPr lang="pl-PL" sz="3600" b="1" dirty="0" smtClean="0"/>
              <a:t> </a:t>
            </a:r>
            <a:br>
              <a:rPr lang="pl-PL" sz="3600" b="1" dirty="0" smtClean="0"/>
            </a:br>
            <a:r>
              <a:rPr lang="pl-PL" sz="3600" b="1" dirty="0" smtClean="0"/>
              <a:t>w roku szkolnym 2018/2019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132856"/>
            <a:ext cx="8686800" cy="3827463"/>
          </a:xfrm>
        </p:spPr>
        <p:txBody>
          <a:bodyPr/>
          <a:lstStyle/>
          <a:p>
            <a:pPr eaLnBrk="1" hangingPunct="1"/>
            <a:r>
              <a:rPr lang="pl-PL" dirty="0" smtClean="0">
                <a:solidFill>
                  <a:schemeClr val="bg1"/>
                </a:solidFill>
              </a:rPr>
              <a:t>Technikum w zawodzie:</a:t>
            </a:r>
          </a:p>
          <a:p>
            <a:pPr lvl="1" eaLnBrk="1" hangingPunct="1"/>
            <a:r>
              <a:rPr lang="pl-PL" sz="2400" dirty="0" smtClean="0">
                <a:solidFill>
                  <a:schemeClr val="bg1"/>
                </a:solidFill>
              </a:rPr>
              <a:t>technik ekonomista</a:t>
            </a:r>
          </a:p>
          <a:p>
            <a:pPr lvl="1" eaLnBrk="1" hangingPunct="1"/>
            <a:r>
              <a:rPr lang="pl-PL" sz="2400" dirty="0" smtClean="0">
                <a:solidFill>
                  <a:schemeClr val="bg1"/>
                </a:solidFill>
              </a:rPr>
              <a:t>technik handlowiec</a:t>
            </a:r>
          </a:p>
          <a:p>
            <a:pPr lvl="1" eaLnBrk="1" hangingPunct="1"/>
            <a:r>
              <a:rPr lang="pl-PL" sz="2400" dirty="0" smtClean="0">
                <a:solidFill>
                  <a:schemeClr val="bg1"/>
                </a:solidFill>
              </a:rPr>
              <a:t>technik hotelarstwa </a:t>
            </a:r>
          </a:p>
          <a:p>
            <a:pPr lvl="1" eaLnBrk="1" hangingPunct="1"/>
            <a:r>
              <a:rPr lang="pl-PL" sz="2400" dirty="0" smtClean="0">
                <a:solidFill>
                  <a:schemeClr val="bg1"/>
                </a:solidFill>
              </a:rPr>
              <a:t>technik obsługi turystycznej</a:t>
            </a:r>
          </a:p>
          <a:p>
            <a:pPr lvl="1" eaLnBrk="1" hangingPunct="1"/>
            <a:r>
              <a:rPr lang="pl-PL" sz="2400" dirty="0" smtClean="0">
                <a:solidFill>
                  <a:schemeClr val="bg1"/>
                </a:solidFill>
              </a:rPr>
              <a:t>technik żywienia i usług </a:t>
            </a:r>
            <a:br>
              <a:rPr lang="pl-PL" sz="2400" dirty="0" smtClean="0">
                <a:solidFill>
                  <a:schemeClr val="bg1"/>
                </a:solidFill>
              </a:rPr>
            </a:br>
            <a:r>
              <a:rPr lang="pl-PL" sz="2400" dirty="0" smtClean="0">
                <a:solidFill>
                  <a:schemeClr val="bg1"/>
                </a:solidFill>
              </a:rPr>
              <a:t>gastronomicznych</a:t>
            </a:r>
          </a:p>
          <a:p>
            <a:pPr lvl="1" eaLnBrk="1" hangingPunct="1"/>
            <a:r>
              <a:rPr lang="pl-PL" sz="2400" dirty="0" smtClean="0">
                <a:solidFill>
                  <a:srgbClr val="FFFF00"/>
                </a:solidFill>
              </a:rPr>
              <a:t>technik spedytor</a:t>
            </a:r>
          </a:p>
          <a:p>
            <a:pPr lvl="1" eaLnBrk="1" hangingPunct="1"/>
            <a:r>
              <a:rPr lang="pl-PL" sz="2400" dirty="0" smtClean="0">
                <a:solidFill>
                  <a:srgbClr val="FFFF00"/>
                </a:solidFill>
              </a:rPr>
              <a:t>technik logistyk</a:t>
            </a:r>
          </a:p>
          <a:p>
            <a:pPr eaLnBrk="1" hangingPunct="1"/>
            <a:endParaRPr lang="pl-PL" dirty="0" smtClean="0">
              <a:solidFill>
                <a:schemeClr val="bg1"/>
              </a:solidFill>
            </a:endParaRPr>
          </a:p>
        </p:txBody>
      </p:sp>
      <p:pic>
        <p:nvPicPr>
          <p:cNvPr id="6" name="Obraz 5" descr="tarcza ekono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1284341" cy="1533306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84784"/>
            <a:ext cx="3528392" cy="47045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ytuł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1500188"/>
          </a:xfrm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Ekonom to szkoła prestiżu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 i sukcesu:</a:t>
            </a:r>
            <a:endParaRPr lang="pl-PL" dirty="0" smtClean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28600" y="1628775"/>
            <a:ext cx="8686800" cy="4619625"/>
          </a:xfrm>
        </p:spPr>
        <p:txBody>
          <a:bodyPr/>
          <a:lstStyle/>
          <a:p>
            <a:pPr>
              <a:buFont typeface="Wingdings" pitchFamily="2" charset="2"/>
              <a:buChar char="ü"/>
              <a:defRPr/>
            </a:pPr>
            <a:r>
              <a:rPr lang="pl-PL" sz="2400" dirty="0" smtClean="0">
                <a:solidFill>
                  <a:schemeClr val="bg1"/>
                </a:solidFill>
              </a:rPr>
              <a:t>Należymy do elitarnego grona najlepszych techników: w kraju 130. i 5 miejsce w województwie pomorskim  w 2018r.</a:t>
            </a:r>
          </a:p>
          <a:p>
            <a:pPr marL="457200" indent="-457200">
              <a:buFont typeface="Wingdings" pitchFamily="2" charset="2"/>
              <a:buChar char="ü"/>
              <a:defRPr/>
            </a:pPr>
            <a:r>
              <a:rPr lang="pl-PL" sz="2400" dirty="0" smtClean="0">
                <a:solidFill>
                  <a:schemeClr val="bg1"/>
                </a:solidFill>
              </a:rPr>
              <a:t>Pięćdziesięcioletniej tradycji opartej na  wartościach,  życzliwości  oraz szacunku do każdego ucznia.</a:t>
            </a:r>
          </a:p>
          <a:p>
            <a:pPr marL="457200" indent="-457200">
              <a:buFont typeface="Wingdings" pitchFamily="2" charset="2"/>
              <a:buChar char="ü"/>
              <a:defRPr/>
            </a:pPr>
            <a:r>
              <a:rPr lang="pl-PL" sz="2400" dirty="0" smtClean="0">
                <a:solidFill>
                  <a:schemeClr val="bg1"/>
                </a:solidFill>
              </a:rPr>
              <a:t> Poziomowi nauczania i nowoczesnym technologiom edukacyjnym.</a:t>
            </a:r>
          </a:p>
          <a:p>
            <a:pPr marL="457200" indent="-457200">
              <a:buFont typeface="Wingdings" pitchFamily="2" charset="2"/>
              <a:buChar char="ü"/>
              <a:defRPr/>
            </a:pPr>
            <a:r>
              <a:rPr lang="pl-PL" sz="2400" dirty="0" smtClean="0">
                <a:solidFill>
                  <a:schemeClr val="bg1"/>
                </a:solidFill>
              </a:rPr>
              <a:t> Partnerstwu ze szkołami wyższymi: Politechnika Koszalińską, Akademią Pomorską w Słupsku i Wyższą Szkołą Turystyki i Hotelarstwa w Gdańsku oraz innymi szkołami w kraju i za granicą.</a:t>
            </a:r>
          </a:p>
          <a:p>
            <a:pPr>
              <a:buFontTx/>
              <a:buNone/>
              <a:defRPr/>
            </a:pPr>
            <a:endParaRPr lang="pl-PL" sz="2400" dirty="0"/>
          </a:p>
        </p:txBody>
      </p:sp>
      <p:pic>
        <p:nvPicPr>
          <p:cNvPr id="13316" name="Obraz 3" descr="tarcza ZSEU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4213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ytuł 1"/>
          <p:cNvSpPr>
            <a:spLocks noGrp="1"/>
          </p:cNvSpPr>
          <p:nvPr>
            <p:ph type="title"/>
          </p:nvPr>
        </p:nvSpPr>
        <p:spPr>
          <a:xfrm>
            <a:off x="228600" y="188913"/>
            <a:ext cx="8686800" cy="1487487"/>
          </a:xfrm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Ekonom to prestiż i pewny sukces edukacyjny:</a:t>
            </a:r>
            <a:endParaRPr lang="pl-PL" dirty="0" smtClean="0"/>
          </a:p>
        </p:txBody>
      </p:sp>
      <p:sp>
        <p:nvSpPr>
          <p:cNvPr id="14339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pl-PL" sz="2400" dirty="0" smtClean="0">
                <a:solidFill>
                  <a:schemeClr val="bg1"/>
                </a:solidFill>
              </a:rPr>
              <a:t>Wielu sukcesom uczniów w konkursach i olimpiadach przedmiotowych zarówno z przedmiotów </a:t>
            </a:r>
            <a:r>
              <a:rPr lang="pl-PL" sz="2400" dirty="0" err="1" smtClean="0">
                <a:solidFill>
                  <a:schemeClr val="bg1"/>
                </a:solidFill>
              </a:rPr>
              <a:t>gólnokształcących</a:t>
            </a:r>
            <a:r>
              <a:rPr lang="pl-PL" sz="2400" dirty="0" smtClean="0">
                <a:solidFill>
                  <a:schemeClr val="bg1"/>
                </a:solidFill>
              </a:rPr>
              <a:t> jak i zawodowych, np. w br. troje uczniów zakwalifikowało się na finał centralny olimpiady z ekonomii turystyki i hotelarstwa.</a:t>
            </a:r>
          </a:p>
          <a:p>
            <a:pPr>
              <a:buFont typeface="Wingdings" pitchFamily="2" charset="2"/>
              <a:buChar char="ü"/>
            </a:pPr>
            <a:r>
              <a:rPr lang="pl-PL" sz="2400" dirty="0" smtClean="0">
                <a:solidFill>
                  <a:srgbClr val="FFC000"/>
                </a:solidFill>
              </a:rPr>
              <a:t>Stażom i praktykom zagranicznym w Anglii, Niemczech i Hiszpanii dla uczniów(50) i absolwentów(unikatowe rozwiązanie w skali kraju dla 20 absolwentów). Łącznie wzięło w nich udział 300 osób. </a:t>
            </a:r>
          </a:p>
          <a:p>
            <a:pPr>
              <a:buFont typeface="Wingdings" pitchFamily="2" charset="2"/>
              <a:buChar char="ü"/>
            </a:pPr>
            <a:r>
              <a:rPr lang="pl-PL" sz="2400" dirty="0" smtClean="0">
                <a:solidFill>
                  <a:schemeClr val="bg1"/>
                </a:solidFill>
              </a:rPr>
              <a:t>Wymianom zagranicznym z </a:t>
            </a:r>
            <a:r>
              <a:rPr lang="pl-PL" sz="2400" dirty="0" err="1" smtClean="0">
                <a:solidFill>
                  <a:schemeClr val="bg1"/>
                </a:solidFill>
              </a:rPr>
              <a:t>Winoną</a:t>
            </a:r>
            <a:r>
              <a:rPr lang="pl-PL" sz="2400" dirty="0" smtClean="0">
                <a:solidFill>
                  <a:schemeClr val="bg1"/>
                </a:solidFill>
              </a:rPr>
              <a:t>(USA), Niemcami, Holandia, Turcją Hiszpania, Włochami i Ukrainą</a:t>
            </a:r>
          </a:p>
          <a:p>
            <a:endParaRPr lang="pl-PL" dirty="0" smtClean="0"/>
          </a:p>
        </p:txBody>
      </p:sp>
      <p:pic>
        <p:nvPicPr>
          <p:cNvPr id="4" name="Obraz 3" descr="tarcza ekono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76064" cy="6877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9750" y="836613"/>
            <a:ext cx="8877300" cy="60213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pl-PL" sz="2400" dirty="0" smtClean="0">
                <a:solidFill>
                  <a:schemeClr val="bg1"/>
                </a:solidFill>
              </a:rPr>
              <a:t>.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pl-PL" sz="2400" dirty="0" smtClean="0">
                <a:solidFill>
                  <a:schemeClr val="bg1"/>
                </a:solidFill>
              </a:rPr>
              <a:t>Możliwość rozwoju swoich pasji i zainteresowań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pl-PL" sz="2400" dirty="0" smtClean="0">
                <a:solidFill>
                  <a:schemeClr val="bg1"/>
                </a:solidFill>
              </a:rPr>
              <a:t>Praktyki zawodowe, wyjazdy studyjne i współpracę z najlepszymi pracodawcami na rynku pracy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pl-PL" sz="2400" dirty="0" smtClean="0">
                <a:solidFill>
                  <a:schemeClr val="bg1"/>
                </a:solidFill>
              </a:rPr>
              <a:t>Sukcesy na konkursach i olimpiadach z przedmiot</a:t>
            </a:r>
            <a:r>
              <a:rPr lang="pl-PL" sz="2400" dirty="0" smtClean="0">
                <a:solidFill>
                  <a:schemeClr val="bg1"/>
                </a:solidFill>
                <a:latin typeface="Arial Unicode MS" pitchFamily="34" charset="-128"/>
              </a:rPr>
              <a:t>ó</a:t>
            </a:r>
            <a:r>
              <a:rPr lang="pl-PL" sz="2400" dirty="0" smtClean="0">
                <a:solidFill>
                  <a:schemeClr val="bg1"/>
                </a:solidFill>
              </a:rPr>
              <a:t>w og</a:t>
            </a:r>
            <a:r>
              <a:rPr lang="pl-PL" sz="2400" dirty="0" smtClean="0">
                <a:solidFill>
                  <a:schemeClr val="bg1"/>
                </a:solidFill>
                <a:latin typeface="Arial Unicode MS" pitchFamily="34" charset="-128"/>
              </a:rPr>
              <a:t>ó</a:t>
            </a:r>
            <a:r>
              <a:rPr lang="pl-PL" sz="2400" dirty="0" smtClean="0">
                <a:solidFill>
                  <a:schemeClr val="bg1"/>
                </a:solidFill>
              </a:rPr>
              <a:t>lnokształcących i zawodowych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pl-PL" sz="2400" dirty="0" smtClean="0">
                <a:solidFill>
                  <a:schemeClr val="bg1"/>
                </a:solidFill>
              </a:rPr>
              <a:t>Udział w licznych i ciekawych projektach edukacyjnych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pl-PL" sz="2400" dirty="0" smtClean="0">
                <a:solidFill>
                  <a:schemeClr val="bg1"/>
                </a:solidFill>
              </a:rPr>
              <a:t>Darmowe wyjazdy do teatru dramatycznego i muzycznego oraz wyjazdy studyjne do najlepszych zakładów pracy w woj.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Dodatkowe kwalifikacje zawodowe: kursy prawa jazdy, kursy barmana i </a:t>
            </a:r>
            <a:r>
              <a:rPr lang="pl-PL" sz="2400" dirty="0" err="1" smtClean="0">
                <a:solidFill>
                  <a:schemeClr val="bg1"/>
                </a:solidFill>
              </a:rPr>
              <a:t>baristy</a:t>
            </a:r>
            <a:r>
              <a:rPr lang="pl-PL" sz="2400" dirty="0" smtClean="0">
                <a:solidFill>
                  <a:schemeClr val="bg1"/>
                </a:solidFill>
              </a:rPr>
              <a:t>, </a:t>
            </a:r>
            <a:r>
              <a:rPr lang="pl-PL" sz="2400" dirty="0" err="1" smtClean="0">
                <a:solidFill>
                  <a:schemeClr val="bg1"/>
                </a:solidFill>
              </a:rPr>
              <a:t>suhsi</a:t>
            </a:r>
            <a:r>
              <a:rPr lang="pl-PL" sz="2400" dirty="0" smtClean="0">
                <a:solidFill>
                  <a:schemeClr val="bg1"/>
                </a:solidFill>
              </a:rPr>
              <a:t>, zagraniczne warsztaty turystyczno-hotelarskie, języka angielskiego zawodowego związanego z branżą turystyczną, kursy dyplomacji i Savoir </a:t>
            </a:r>
            <a:r>
              <a:rPr lang="pl-PL" sz="2400" dirty="0" err="1" smtClean="0">
                <a:solidFill>
                  <a:schemeClr val="bg1"/>
                </a:solidFill>
              </a:rPr>
              <a:t>Vivre</a:t>
            </a:r>
            <a:r>
              <a:rPr lang="pl-PL" sz="2400" dirty="0" smtClean="0">
                <a:solidFill>
                  <a:schemeClr val="bg1"/>
                </a:solidFill>
              </a:rPr>
              <a:t>, kurs animatora czasu wolnego 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endParaRPr lang="pl-PL" sz="24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endParaRPr lang="pl-PL" sz="24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30000"/>
              </a:spcBef>
              <a:buFontTx/>
              <a:buNone/>
            </a:pPr>
            <a:endParaRPr lang="pl-PL" sz="24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endParaRPr lang="pl-PL" sz="24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endParaRPr lang="pl-PL" sz="2400" dirty="0" smtClean="0">
              <a:solidFill>
                <a:schemeClr val="bg1"/>
              </a:solidFill>
            </a:endParaRPr>
          </a:p>
        </p:txBody>
      </p:sp>
      <p:sp>
        <p:nvSpPr>
          <p:cNvPr id="15363" name="Rectangle 2"/>
          <p:cNvSpPr>
            <a:spLocks noChangeArrowheads="1"/>
          </p:cNvSpPr>
          <p:nvPr/>
        </p:nvSpPr>
        <p:spPr bwMode="auto">
          <a:xfrm>
            <a:off x="457200" y="0"/>
            <a:ext cx="86868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pl-PL" sz="4000" b="1">
                <a:solidFill>
                  <a:schemeClr val="tx2"/>
                </a:solidFill>
                <a:latin typeface="Arial Black" pitchFamily="34" charset="0"/>
              </a:rPr>
              <a:t>	Nasza szkoła gwarantuje</a:t>
            </a:r>
          </a:p>
        </p:txBody>
      </p:sp>
      <p:pic>
        <p:nvPicPr>
          <p:cNvPr id="5" name="Obraz 4" descr="tarcza ekono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27584" cy="98800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250825" y="404813"/>
            <a:ext cx="8686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pl-PL" sz="3600">
                <a:solidFill>
                  <a:schemeClr val="tx2"/>
                </a:solidFill>
                <a:latin typeface="Arial Black" pitchFamily="34" charset="0"/>
              </a:rPr>
              <a:t>Zdawalność egzaminów maturalnych</a:t>
            </a:r>
          </a:p>
        </p:txBody>
      </p:sp>
      <p:pic>
        <p:nvPicPr>
          <p:cNvPr id="1638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" y="1620838"/>
            <a:ext cx="9153525" cy="531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 descr="tarcza ekono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827584" cy="988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38" y="1666875"/>
            <a:ext cx="9123362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Rectangle 2"/>
          <p:cNvSpPr>
            <a:spLocks noChangeArrowheads="1"/>
          </p:cNvSpPr>
          <p:nvPr/>
        </p:nvSpPr>
        <p:spPr bwMode="auto">
          <a:xfrm>
            <a:off x="250825" y="404813"/>
            <a:ext cx="8686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pl-PL" sz="3600">
                <a:solidFill>
                  <a:schemeClr val="tx2"/>
                </a:solidFill>
                <a:latin typeface="Arial Black" pitchFamily="34" charset="0"/>
              </a:rPr>
              <a:t>Zdawalność egzaminów zawodowych</a:t>
            </a:r>
          </a:p>
        </p:txBody>
      </p:sp>
      <p:pic>
        <p:nvPicPr>
          <p:cNvPr id="5" name="Obraz 4" descr="tarcza ekono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827584" cy="988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ytuł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981075"/>
          </a:xfrm>
        </p:spPr>
        <p:txBody>
          <a:bodyPr/>
          <a:lstStyle/>
          <a:p>
            <a:r>
              <a:rPr lang="pl-PL" sz="2400" smtClean="0"/>
              <a:t>Ekonom sprawi, że wybrany zawód stanie się Twoją PASJĄ!</a:t>
            </a:r>
          </a:p>
        </p:txBody>
      </p:sp>
      <p:pic>
        <p:nvPicPr>
          <p:cNvPr id="1843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895149"/>
            <a:ext cx="4392612" cy="2965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2" descr="P11706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08720"/>
            <a:ext cx="4008446" cy="2952328"/>
          </a:xfrm>
          <a:prstGeom prst="rect">
            <a:avLst/>
          </a:prstGeom>
          <a:noFill/>
        </p:spPr>
      </p:pic>
      <p:pic>
        <p:nvPicPr>
          <p:cNvPr id="10" name="Obraz 9" descr="tarcza ekono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827584" cy="988008"/>
          </a:xfrm>
          <a:prstGeom prst="rect">
            <a:avLst/>
          </a:prstGeom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861048"/>
            <a:ext cx="3995936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4" name="Picture 4" descr="D:\Zdjecia 2017-2018\Sesja 2017_18 Agaty i iine\Teczka ekonoma\ekonomist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861049"/>
            <a:ext cx="4408314" cy="29969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981075"/>
          </a:xfrm>
        </p:spPr>
        <p:txBody>
          <a:bodyPr/>
          <a:lstStyle/>
          <a:p>
            <a:r>
              <a:rPr lang="pl-PL" sz="2400" smtClean="0"/>
              <a:t>Ekonom sprawi, że wybrany zawód stanie się Twoją PASJĄ!</a:t>
            </a:r>
          </a:p>
        </p:txBody>
      </p:sp>
      <p:pic>
        <p:nvPicPr>
          <p:cNvPr id="5" name="Obraz 4" descr="tarcza ekono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27584" cy="98800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6752"/>
            <a:ext cx="3888432" cy="518457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96752"/>
            <a:ext cx="3888431" cy="518457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55650" y="0"/>
            <a:ext cx="8686800" cy="838200"/>
          </a:xfrm>
        </p:spPr>
        <p:txBody>
          <a:bodyPr/>
          <a:lstStyle/>
          <a:p>
            <a:pPr eaLnBrk="1" hangingPunct="1"/>
            <a:r>
              <a:rPr lang="pl-PL" smtClean="0"/>
              <a:t>Języki obce w szkole</a:t>
            </a:r>
          </a:p>
        </p:txBody>
      </p:sp>
      <p:sp>
        <p:nvSpPr>
          <p:cNvPr id="19459" name="Rectangle 9"/>
          <p:cNvSpPr>
            <a:spLocks noChangeArrowheads="1"/>
          </p:cNvSpPr>
          <p:nvPr/>
        </p:nvSpPr>
        <p:spPr bwMode="auto">
          <a:xfrm>
            <a:off x="0" y="1989138"/>
            <a:ext cx="4716463" cy="2825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30000"/>
              </a:spcBef>
            </a:pPr>
            <a:r>
              <a:rPr lang="pl-PL" sz="2000">
                <a:solidFill>
                  <a:schemeClr val="bg1"/>
                </a:solidFill>
              </a:rPr>
              <a:t> w szkole uczymy trzech język</a:t>
            </a:r>
            <a:r>
              <a:rPr lang="pl-PL" sz="2000">
                <a:solidFill>
                  <a:schemeClr val="bg1"/>
                </a:solidFill>
                <a:latin typeface="Arial Unicode MS" pitchFamily="34" charset="-128"/>
              </a:rPr>
              <a:t>ó</a:t>
            </a:r>
            <a:r>
              <a:rPr lang="pl-PL" sz="2000">
                <a:solidFill>
                  <a:schemeClr val="bg1"/>
                </a:solidFill>
              </a:rPr>
              <a:t>w:</a:t>
            </a:r>
          </a:p>
          <a:p>
            <a:pPr marL="342900" indent="-342900" eaLnBrk="1" hangingPunct="1">
              <a:spcBef>
                <a:spcPct val="30000"/>
              </a:spcBef>
            </a:pPr>
            <a:r>
              <a:rPr lang="pl-PL" sz="2000">
                <a:solidFill>
                  <a:schemeClr val="bg1"/>
                </a:solidFill>
              </a:rPr>
              <a:t>                   * języka angielskiego,</a:t>
            </a:r>
          </a:p>
          <a:p>
            <a:pPr marL="342900" indent="-342900" eaLnBrk="1" hangingPunct="1">
              <a:spcBef>
                <a:spcPct val="30000"/>
              </a:spcBef>
            </a:pPr>
            <a:r>
              <a:rPr lang="pl-PL" sz="2000">
                <a:solidFill>
                  <a:schemeClr val="bg1"/>
                </a:solidFill>
              </a:rPr>
              <a:t>                    * języka niemieckiego,</a:t>
            </a:r>
          </a:p>
          <a:p>
            <a:pPr marL="342900" indent="-342900" eaLnBrk="1" hangingPunct="1">
              <a:spcBef>
                <a:spcPct val="30000"/>
              </a:spcBef>
            </a:pPr>
            <a:r>
              <a:rPr lang="pl-PL" sz="2000">
                <a:solidFill>
                  <a:schemeClr val="bg1"/>
                </a:solidFill>
              </a:rPr>
              <a:t>		       * języka kaszubskiego,</a:t>
            </a:r>
          </a:p>
          <a:p>
            <a:pPr marL="342900" indent="-342900" eaLnBrk="1" hangingPunct="1">
              <a:spcBef>
                <a:spcPct val="30000"/>
              </a:spcBef>
            </a:pPr>
            <a:r>
              <a:rPr lang="pl-PL" sz="2000">
                <a:solidFill>
                  <a:schemeClr val="bg1"/>
                </a:solidFill>
              </a:rPr>
              <a:t>zajęcia  odbywają się z wykorzystaniem technologii informacyjnej </a:t>
            </a:r>
          </a:p>
        </p:txBody>
      </p:sp>
      <p:sp>
        <p:nvSpPr>
          <p:cNvPr id="19460" name="Rectangle 12"/>
          <p:cNvSpPr>
            <a:spLocks noChangeArrowheads="1"/>
          </p:cNvSpPr>
          <p:nvPr/>
        </p:nvSpPr>
        <p:spPr bwMode="auto">
          <a:xfrm>
            <a:off x="4284663" y="3933825"/>
            <a:ext cx="4464050" cy="2016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30000"/>
              </a:spcBef>
              <a:buFontTx/>
              <a:buChar char="•"/>
            </a:pPr>
            <a:endParaRPr lang="pl-PL" sz="2000">
              <a:solidFill>
                <a:schemeClr val="bg1"/>
              </a:solidFill>
            </a:endParaRPr>
          </a:p>
          <a:p>
            <a:pPr marL="342900" indent="-342900" eaLnBrk="1" hangingPunct="1">
              <a:spcBef>
                <a:spcPct val="30000"/>
              </a:spcBef>
              <a:buFontTx/>
              <a:buChar char="•"/>
            </a:pPr>
            <a:r>
              <a:rPr lang="pl-PL" sz="2000">
                <a:solidFill>
                  <a:schemeClr val="bg1"/>
                </a:solidFill>
              </a:rPr>
              <a:t>szkoła oferuje nowoczesny              i bardzo dobrze wyposażony budynek dostosowany do potrzeb os</a:t>
            </a:r>
            <a:r>
              <a:rPr lang="pl-PL" sz="2000">
                <a:solidFill>
                  <a:schemeClr val="bg1"/>
                </a:solidFill>
                <a:latin typeface="Arial Unicode MS" pitchFamily="34" charset="-128"/>
              </a:rPr>
              <a:t>ó</a:t>
            </a:r>
            <a:r>
              <a:rPr lang="pl-PL" sz="2000">
                <a:solidFill>
                  <a:schemeClr val="bg1"/>
                </a:solidFill>
              </a:rPr>
              <a:t>b niepełnosprawnych</a:t>
            </a:r>
          </a:p>
          <a:p>
            <a:pPr marL="342900" indent="-342900" eaLnBrk="1" hangingPunct="1">
              <a:spcBef>
                <a:spcPct val="30000"/>
              </a:spcBef>
              <a:buFontTx/>
              <a:buChar char="•"/>
            </a:pPr>
            <a:endParaRPr lang="pl-PL" sz="2000">
              <a:solidFill>
                <a:schemeClr val="bg1"/>
              </a:solidFill>
            </a:endParaRPr>
          </a:p>
        </p:txBody>
      </p:sp>
      <p:pic>
        <p:nvPicPr>
          <p:cNvPr id="19461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4683125"/>
            <a:ext cx="3851275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Rectangle 2"/>
          <p:cNvSpPr>
            <a:spLocks noChangeArrowheads="1"/>
          </p:cNvSpPr>
          <p:nvPr/>
        </p:nvSpPr>
        <p:spPr bwMode="auto">
          <a:xfrm>
            <a:off x="827088" y="836613"/>
            <a:ext cx="8686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pl-PL" sz="400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9463" name="Picture 10" descr="C:\Users\Sala217\Documents\UKRAINA_ZDJ_2014\Nowy folder (2)\IMG_44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1628775"/>
            <a:ext cx="39909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az 8" descr="tarcza ekono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827584" cy="98800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5"/>
          <p:cNvSpPr txBox="1">
            <a:spLocks noChangeArrowheads="1"/>
          </p:cNvSpPr>
          <p:nvPr/>
        </p:nvSpPr>
        <p:spPr bwMode="auto">
          <a:xfrm>
            <a:off x="0" y="1125538"/>
            <a:ext cx="9144000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30000"/>
              </a:spcBef>
              <a:buFontTx/>
              <a:buChar char="•"/>
            </a:pPr>
            <a:endParaRPr lang="pl-PL" sz="2000">
              <a:solidFill>
                <a:schemeClr val="bg1"/>
              </a:solidFill>
            </a:endParaRPr>
          </a:p>
        </p:txBody>
      </p:sp>
      <p:sp>
        <p:nvSpPr>
          <p:cNvPr id="20483" name="Text Box 6"/>
          <p:cNvSpPr txBox="1">
            <a:spLocks noChangeArrowheads="1"/>
          </p:cNvSpPr>
          <p:nvPr/>
        </p:nvSpPr>
        <p:spPr bwMode="auto">
          <a:xfrm>
            <a:off x="0" y="3068960"/>
            <a:ext cx="4643438" cy="20888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30000"/>
              </a:spcBef>
              <a:buFontTx/>
              <a:buChar char="•"/>
            </a:pPr>
            <a:endParaRPr lang="pl-PL" sz="2000" dirty="0">
              <a:solidFill>
                <a:schemeClr val="bg1"/>
              </a:solidFill>
            </a:endParaRPr>
          </a:p>
          <a:p>
            <a:pPr marL="342900" indent="-342900" eaLnBrk="1" hangingPunct="1">
              <a:spcBef>
                <a:spcPct val="30000"/>
              </a:spcBef>
              <a:buFontTx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wsp</a:t>
            </a:r>
            <a:r>
              <a:rPr lang="pl-PL" sz="2000" dirty="0">
                <a:solidFill>
                  <a:schemeClr val="bg1"/>
                </a:solidFill>
                <a:latin typeface="Arial Unicode MS" pitchFamily="34" charset="-128"/>
              </a:rPr>
              <a:t>ó</a:t>
            </a:r>
            <a:r>
              <a:rPr lang="pl-PL" sz="2000" dirty="0">
                <a:solidFill>
                  <a:schemeClr val="bg1"/>
                </a:solidFill>
              </a:rPr>
              <a:t>łpracujemy z młodzieżą amerykańską z </a:t>
            </a:r>
            <a:r>
              <a:rPr lang="pl-PL" sz="2000" dirty="0" err="1">
                <a:solidFill>
                  <a:schemeClr val="bg1"/>
                </a:solidFill>
              </a:rPr>
              <a:t>Winony</a:t>
            </a:r>
            <a:r>
              <a:rPr lang="pl-PL" sz="2000" dirty="0">
                <a:solidFill>
                  <a:schemeClr val="bg1"/>
                </a:solidFill>
              </a:rPr>
              <a:t>. W nagrodę  dwóch najlepszych uczniów szkoły </a:t>
            </a:r>
            <a:r>
              <a:rPr lang="pl-PL" sz="2000" dirty="0" smtClean="0">
                <a:solidFill>
                  <a:schemeClr val="bg1"/>
                </a:solidFill>
              </a:rPr>
              <a:t>wyjedzie do </a:t>
            </a:r>
            <a:r>
              <a:rPr lang="pl-PL" sz="2000" dirty="0">
                <a:solidFill>
                  <a:schemeClr val="bg1"/>
                </a:solidFill>
              </a:rPr>
              <a:t>USA w lipcu </a:t>
            </a:r>
            <a:r>
              <a:rPr lang="pl-PL" sz="2000" dirty="0" smtClean="0">
                <a:solidFill>
                  <a:schemeClr val="bg1"/>
                </a:solidFill>
              </a:rPr>
              <a:t>2018 </a:t>
            </a:r>
            <a:r>
              <a:rPr lang="pl-PL" sz="2000" dirty="0">
                <a:solidFill>
                  <a:schemeClr val="bg1"/>
                </a:solidFill>
              </a:rPr>
              <a:t>r. </a:t>
            </a:r>
          </a:p>
          <a:p>
            <a:pPr marL="342900" indent="-342900" eaLnBrk="1" hangingPunct="1">
              <a:spcBef>
                <a:spcPct val="30000"/>
              </a:spcBef>
              <a:buFontTx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Dwustronna wymiana uczniów z Ukrainą i Niemcami</a:t>
            </a:r>
          </a:p>
          <a:p>
            <a:pPr marL="342900" indent="-342900" eaLnBrk="1" hangingPunct="1">
              <a:spcBef>
                <a:spcPct val="30000"/>
              </a:spcBef>
              <a:buFontTx/>
              <a:buChar char="•"/>
            </a:pPr>
            <a:endParaRPr lang="pl-PL" sz="2000" dirty="0">
              <a:solidFill>
                <a:schemeClr val="bg1"/>
              </a:solidFill>
            </a:endParaRPr>
          </a:p>
        </p:txBody>
      </p:sp>
      <p:sp>
        <p:nvSpPr>
          <p:cNvPr id="20484" name="Text Box 9"/>
          <p:cNvSpPr txBox="1">
            <a:spLocks noChangeArrowheads="1"/>
          </p:cNvSpPr>
          <p:nvPr/>
        </p:nvSpPr>
        <p:spPr bwMode="auto">
          <a:xfrm>
            <a:off x="0" y="1341438"/>
            <a:ext cx="4356100" cy="3311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30000"/>
              </a:spcBef>
              <a:buFontTx/>
              <a:buChar char="•"/>
            </a:pPr>
            <a:endParaRPr lang="pl-PL" sz="2000" dirty="0">
              <a:solidFill>
                <a:schemeClr val="bg1"/>
              </a:solidFill>
            </a:endParaRPr>
          </a:p>
          <a:p>
            <a:pPr marL="342900" indent="-342900" eaLnBrk="1" hangingPunct="1">
              <a:spcBef>
                <a:spcPct val="30000"/>
              </a:spcBef>
              <a:buFontTx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od lat uczestniczymy w programie </a:t>
            </a:r>
            <a:r>
              <a:rPr lang="pl-PL" sz="2000" dirty="0" err="1">
                <a:solidFill>
                  <a:schemeClr val="bg1"/>
                </a:solidFill>
                <a:latin typeface="Arial Unicode MS" pitchFamily="34" charset="-128"/>
              </a:rPr>
              <a:t>Erazmus</a:t>
            </a:r>
            <a:r>
              <a:rPr lang="pl-PL" sz="2000" dirty="0">
                <a:solidFill>
                  <a:schemeClr val="bg1"/>
                </a:solidFill>
                <a:latin typeface="Arial Unicode MS" pitchFamily="34" charset="-128"/>
              </a:rPr>
              <a:t>+</a:t>
            </a:r>
            <a:r>
              <a:rPr lang="pl-PL" sz="2000" dirty="0">
                <a:solidFill>
                  <a:schemeClr val="bg1"/>
                </a:solidFill>
              </a:rPr>
              <a:t> </a:t>
            </a:r>
            <a:r>
              <a:rPr lang="pl-PL" sz="2000" dirty="0">
                <a:solidFill>
                  <a:schemeClr val="bg1"/>
                </a:solidFill>
                <a:latin typeface="Arial Unicode MS" pitchFamily="34" charset="-128"/>
              </a:rPr>
              <a:t>–</a:t>
            </a:r>
            <a:r>
              <a:rPr lang="pl-PL" sz="2000" dirty="0">
                <a:solidFill>
                  <a:schemeClr val="bg1"/>
                </a:solidFill>
              </a:rPr>
              <a:t> umożliwiającym odbycie stażu i praktyki zawodowej za </a:t>
            </a:r>
            <a:r>
              <a:rPr lang="pl-PL" sz="2000" dirty="0" smtClean="0">
                <a:solidFill>
                  <a:schemeClr val="bg1"/>
                </a:solidFill>
              </a:rPr>
              <a:t>granicą.</a:t>
            </a:r>
            <a:endParaRPr lang="pl-PL" sz="2000" dirty="0">
              <a:solidFill>
                <a:schemeClr val="bg1"/>
              </a:solidFill>
            </a:endParaRPr>
          </a:p>
        </p:txBody>
      </p:sp>
      <p:sp>
        <p:nvSpPr>
          <p:cNvPr id="20485" name="Rectangle 2"/>
          <p:cNvSpPr>
            <a:spLocks noChangeArrowheads="1"/>
          </p:cNvSpPr>
          <p:nvPr/>
        </p:nvSpPr>
        <p:spPr bwMode="auto">
          <a:xfrm>
            <a:off x="827088" y="836613"/>
            <a:ext cx="8686800" cy="4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pl-PL" sz="4000">
              <a:solidFill>
                <a:schemeClr val="tx2"/>
              </a:solidFill>
              <a:latin typeface="Arial Black" pitchFamily="34" charset="0"/>
            </a:endParaRPr>
          </a:p>
          <a:p>
            <a:pPr algn="ctr" eaLnBrk="1" hangingPunct="1"/>
            <a:endParaRPr lang="pl-PL" sz="400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20486" name="Rectangle 2"/>
          <p:cNvSpPr>
            <a:spLocks noChangeArrowheads="1"/>
          </p:cNvSpPr>
          <p:nvPr/>
        </p:nvSpPr>
        <p:spPr bwMode="auto">
          <a:xfrm>
            <a:off x="827088" y="0"/>
            <a:ext cx="86868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pl-PL" sz="4000">
                <a:solidFill>
                  <a:schemeClr val="tx2"/>
                </a:solidFill>
                <a:latin typeface="Arial Black" pitchFamily="34" charset="0"/>
              </a:rPr>
              <a:t>Ciekawostki o naszej szkole</a:t>
            </a:r>
          </a:p>
        </p:txBody>
      </p:sp>
      <p:pic>
        <p:nvPicPr>
          <p:cNvPr id="20487" name="Picture 9" descr="C:\Users\Sala217\Documents\UKRAINA_ZDJ_2014\Nowy folder (2)\turcja\35516_528115423899587_1437358430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6100" y="2205038"/>
            <a:ext cx="5022850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az 8" descr="tarcza ekono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827584" cy="98800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3"/>
          <p:cNvSpPr>
            <a:spLocks noGrp="1" noChangeArrowheads="1"/>
          </p:cNvSpPr>
          <p:nvPr>
            <p:ph type="title" idx="4294967295"/>
          </p:nvPr>
        </p:nvSpPr>
        <p:spPr>
          <a:xfrm>
            <a:off x="3419475" y="4365625"/>
            <a:ext cx="5724525" cy="2736850"/>
          </a:xfrm>
        </p:spPr>
        <p:txBody>
          <a:bodyPr anchor="t"/>
          <a:lstStyle/>
          <a:p>
            <a:pPr marL="342900" indent="-342900" algn="l" eaLnBrk="1" hangingPunct="1">
              <a:spcBef>
                <a:spcPct val="30000"/>
              </a:spcBef>
              <a:buFontTx/>
              <a:buChar char="•"/>
            </a:pPr>
            <a:r>
              <a:rPr lang="pl-PL" sz="2000" dirty="0" smtClean="0">
                <a:solidFill>
                  <a:schemeClr val="bg1"/>
                </a:solidFill>
                <a:latin typeface="Arial" charset="0"/>
              </a:rPr>
              <a:t>uczniowie osiągają wysokie wyniki w nauce, za co otrzymują stypendia, np. Prezesa Rady Ministrów, Marszałka woj. Pomorskiego czy starosty Powiatu Bytowskiego, Dyrektora Szkoły</a:t>
            </a:r>
            <a:br>
              <a:rPr lang="pl-PL" sz="2000" dirty="0" smtClean="0">
                <a:solidFill>
                  <a:schemeClr val="bg1"/>
                </a:solidFill>
                <a:latin typeface="Arial" charset="0"/>
              </a:rPr>
            </a:br>
            <a:endParaRPr lang="pl-PL" sz="200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1507" name="Rectangle 14"/>
          <p:cNvSpPr>
            <a:spLocks noChangeArrowheads="1"/>
          </p:cNvSpPr>
          <p:nvPr/>
        </p:nvSpPr>
        <p:spPr bwMode="auto">
          <a:xfrm>
            <a:off x="250825" y="981075"/>
            <a:ext cx="4679950" cy="2232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30000"/>
              </a:spcBef>
              <a:buFontTx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ma </a:t>
            </a:r>
            <a:r>
              <a:rPr lang="pl-PL" sz="2000" dirty="0" err="1">
                <a:solidFill>
                  <a:schemeClr val="bg1"/>
                </a:solidFill>
              </a:rPr>
              <a:t>Wi-FI</a:t>
            </a:r>
            <a:r>
              <a:rPr lang="pl-PL" sz="2000" dirty="0">
                <a:solidFill>
                  <a:schemeClr val="bg1"/>
                </a:solidFill>
              </a:rPr>
              <a:t> do dyspozycji każdego ucznia</a:t>
            </a:r>
          </a:p>
          <a:p>
            <a:pPr marL="342900" indent="-342900" eaLnBrk="1" hangingPunct="1">
              <a:spcBef>
                <a:spcPct val="30000"/>
              </a:spcBef>
              <a:buFontTx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posiada 4 nowoczesne pracownie </a:t>
            </a:r>
            <a:r>
              <a:rPr lang="pl-PL" sz="2000" dirty="0" smtClean="0">
                <a:solidFill>
                  <a:schemeClr val="bg1"/>
                </a:solidFill>
              </a:rPr>
              <a:t>komputerowe i zawodowe; 11 </a:t>
            </a:r>
            <a:r>
              <a:rPr lang="pl-PL" sz="2000" dirty="0">
                <a:solidFill>
                  <a:schemeClr val="bg1"/>
                </a:solidFill>
              </a:rPr>
              <a:t>tablic </a:t>
            </a:r>
            <a:r>
              <a:rPr lang="pl-PL" sz="2000" dirty="0" smtClean="0">
                <a:solidFill>
                  <a:schemeClr val="bg1"/>
                </a:solidFill>
              </a:rPr>
              <a:t>interaktywnych</a:t>
            </a:r>
            <a:endParaRPr lang="pl-PL" sz="2000" dirty="0">
              <a:solidFill>
                <a:schemeClr val="bg1"/>
              </a:solidFill>
            </a:endParaRPr>
          </a:p>
          <a:p>
            <a:pPr marL="342900" indent="-342900" eaLnBrk="1" hangingPunct="1">
              <a:spcBef>
                <a:spcPct val="30000"/>
              </a:spcBef>
              <a:buFontTx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30 uczniów dostaje stypendia za naukę języka kaszubskiego</a:t>
            </a:r>
          </a:p>
        </p:txBody>
      </p:sp>
      <p:sp>
        <p:nvSpPr>
          <p:cNvPr id="21508" name="Rectangle 2"/>
          <p:cNvSpPr>
            <a:spLocks noChangeArrowheads="1"/>
          </p:cNvSpPr>
          <p:nvPr/>
        </p:nvSpPr>
        <p:spPr bwMode="auto">
          <a:xfrm>
            <a:off x="827088" y="0"/>
            <a:ext cx="86868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pl-PL" sz="400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21509" name="Rectangle 2"/>
          <p:cNvSpPr>
            <a:spLocks noChangeArrowheads="1"/>
          </p:cNvSpPr>
          <p:nvPr/>
        </p:nvSpPr>
        <p:spPr bwMode="auto">
          <a:xfrm>
            <a:off x="827088" y="0"/>
            <a:ext cx="86868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pl-PL" sz="4000">
                <a:solidFill>
                  <a:schemeClr val="tx2"/>
                </a:solidFill>
                <a:latin typeface="Arial Black" pitchFamily="34" charset="0"/>
              </a:rPr>
              <a:t>Nasza szkoła:</a:t>
            </a:r>
          </a:p>
        </p:txBody>
      </p:sp>
      <p:pic>
        <p:nvPicPr>
          <p:cNvPr id="21510" name="Picture 10" descr="4 małe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55576" y="3469388"/>
            <a:ext cx="2207928" cy="3055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10" descr="multimedia w praktyc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1913" y="1341438"/>
            <a:ext cx="4002087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az 8" descr="tarcza ekonom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827584" cy="98800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ścianka na stro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69168"/>
            <a:ext cx="9144000" cy="7027168"/>
          </a:xfrm>
          <a:prstGeom prst="rect">
            <a:avLst/>
          </a:prstGeom>
        </p:spPr>
      </p:pic>
      <p:pic>
        <p:nvPicPr>
          <p:cNvPr id="5" name="Obraz 4" descr="tarcza ekono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88640"/>
            <a:ext cx="1284341" cy="1533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Dyrektor\Desktop\10171866_827780123933114_1658376049114305549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050"/>
            <a:ext cx="9144000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ytuł 2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765175"/>
          </a:xfrm>
        </p:spPr>
        <p:txBody>
          <a:bodyPr/>
          <a:lstStyle/>
          <a:p>
            <a:r>
              <a:rPr lang="pl-PL" sz="2000" smtClean="0"/>
              <a:t>Uczennice szkoły podczas stażu w Londynie, 2014</a:t>
            </a:r>
          </a:p>
        </p:txBody>
      </p:sp>
      <p:sp>
        <p:nvSpPr>
          <p:cNvPr id="22532" name="Symbol zastępczy zawartości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smtClean="0"/>
          </a:p>
        </p:txBody>
      </p:sp>
      <p:pic>
        <p:nvPicPr>
          <p:cNvPr id="6" name="Obraz 5" descr="tarcza ekono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827584" cy="988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ytuł 3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908050"/>
          </a:xfrm>
        </p:spPr>
        <p:txBody>
          <a:bodyPr/>
          <a:lstStyle/>
          <a:p>
            <a:r>
              <a:rPr lang="pl-PL" smtClean="0"/>
              <a:t>Portsmouth, maj 2015r.</a:t>
            </a:r>
          </a:p>
        </p:txBody>
      </p:sp>
      <p:pic>
        <p:nvPicPr>
          <p:cNvPr id="2355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052513"/>
            <a:ext cx="8591550" cy="4572000"/>
          </a:xfrm>
          <a:noFill/>
        </p:spPr>
      </p:pic>
      <p:pic>
        <p:nvPicPr>
          <p:cNvPr id="5" name="Obraz 4" descr="tarcza ekono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827584" cy="988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ytuł 1"/>
          <p:cNvSpPr>
            <a:spLocks noGrp="1"/>
          </p:cNvSpPr>
          <p:nvPr>
            <p:ph type="title"/>
          </p:nvPr>
        </p:nvSpPr>
        <p:spPr>
          <a:xfrm>
            <a:off x="179388" y="0"/>
            <a:ext cx="8686800" cy="765175"/>
          </a:xfrm>
        </p:spPr>
        <p:txBody>
          <a:bodyPr/>
          <a:lstStyle/>
          <a:p>
            <a:r>
              <a:rPr lang="pl-PL" sz="2800" dirty="0" smtClean="0"/>
              <a:t>Stażyści podczas uroczystości odbioru certyfikatów </a:t>
            </a:r>
            <a:r>
              <a:rPr lang="pl-PL" sz="2800" dirty="0" err="1" smtClean="0"/>
              <a:t>Europas</a:t>
            </a:r>
            <a:r>
              <a:rPr lang="pl-PL" sz="2800" dirty="0" smtClean="0"/>
              <a:t>  2015 r.</a:t>
            </a:r>
          </a:p>
        </p:txBody>
      </p:sp>
      <p:pic>
        <p:nvPicPr>
          <p:cNvPr id="24579" name="Symbol zastępczy zawartości 3" descr="H:\LdV_zdjęcia_prezentacje\zdjęcia_Europasy_2014\DSC0981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58888" y="908050"/>
            <a:ext cx="6842125" cy="4972050"/>
          </a:xfrm>
        </p:spPr>
      </p:pic>
      <p:pic>
        <p:nvPicPr>
          <p:cNvPr id="4" name="Obraz 3" descr="tarcza ekono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11560" cy="7301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60648"/>
            <a:ext cx="8915400" cy="864096"/>
          </a:xfrm>
        </p:spPr>
        <p:txBody>
          <a:bodyPr/>
          <a:lstStyle/>
          <a:p>
            <a:r>
              <a:rPr lang="pl-PL" dirty="0" smtClean="0"/>
              <a:t>Podsumowanie stażu w 2016 r.</a:t>
            </a:r>
            <a:endParaRPr lang="pl-P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908720"/>
            <a:ext cx="7677472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Obraz 3" descr="tarcza ZSEU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720"/>
            <a:ext cx="971600" cy="121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557338"/>
            <a:ext cx="5003800" cy="2159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30000"/>
              </a:spcBef>
              <a:buClr>
                <a:schemeClr val="bg1"/>
              </a:buClr>
            </a:pPr>
            <a:r>
              <a:rPr lang="pl-PL" sz="2000" smtClean="0">
                <a:solidFill>
                  <a:schemeClr val="bg1"/>
                </a:solidFill>
              </a:rPr>
              <a:t>uczniowie odnoszą znakomite sukcesy sportowe,  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  <a:buClr>
                <a:schemeClr val="bg1"/>
              </a:buClr>
            </a:pPr>
            <a:endParaRPr lang="pl-PL" sz="20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30000"/>
              </a:spcBef>
              <a:buClr>
                <a:schemeClr val="bg1"/>
              </a:buClr>
            </a:pPr>
            <a:endParaRPr lang="pl-PL" sz="20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30000"/>
              </a:spcBef>
              <a:buClr>
                <a:schemeClr val="bg1"/>
              </a:buClr>
            </a:pPr>
            <a:endParaRPr lang="pl-PL" sz="2000" smtClean="0">
              <a:solidFill>
                <a:schemeClr val="bg1"/>
              </a:solidFill>
            </a:endParaRPr>
          </a:p>
        </p:txBody>
      </p:sp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900113" y="0"/>
            <a:ext cx="8686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pl-PL" sz="4000">
                <a:solidFill>
                  <a:schemeClr val="tx2"/>
                </a:solidFill>
                <a:latin typeface="Arial Black" pitchFamily="34" charset="0"/>
              </a:rPr>
              <a:t>Aktywność w naszej szkole</a:t>
            </a:r>
          </a:p>
        </p:txBody>
      </p:sp>
      <p:pic>
        <p:nvPicPr>
          <p:cNvPr id="25604" name="Picture 10" descr="tarcz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971337" cy="11521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560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8038" y="3068638"/>
            <a:ext cx="316865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10" descr="11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>
            <a:off x="0" y="3860800"/>
            <a:ext cx="3349625" cy="251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5"/>
          <p:cNvSpPr txBox="1">
            <a:spLocks noChangeArrowheads="1"/>
          </p:cNvSpPr>
          <p:nvPr/>
        </p:nvSpPr>
        <p:spPr bwMode="auto">
          <a:xfrm>
            <a:off x="0" y="2133600"/>
            <a:ext cx="4932363" cy="16462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30000"/>
              </a:spcBef>
              <a:buFontTx/>
              <a:buChar char="•"/>
            </a:pPr>
            <a:r>
              <a:rPr lang="pl-PL" sz="2000">
                <a:solidFill>
                  <a:schemeClr val="bg1"/>
                </a:solidFill>
              </a:rPr>
              <a:t>szkoła dysponuje nową i bardzo dobrze wyposażoną halą sportową      z profesjonalną ścianką wspinaczkową               i studiem fitness  </a:t>
            </a: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4067175" y="4941888"/>
            <a:ext cx="5076825" cy="16113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30000"/>
              </a:spcBef>
              <a:buFontTx/>
              <a:buChar char="•"/>
            </a:pPr>
            <a:r>
              <a:rPr lang="pl-PL" sz="2000">
                <a:solidFill>
                  <a:schemeClr val="bg1"/>
                </a:solidFill>
              </a:rPr>
              <a:t>u nas każdy uczeń może rozwijać wszechstronnie swoje pasje 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30000"/>
              </a:spcBef>
              <a:buFontTx/>
              <a:buChar char="•"/>
            </a:pPr>
            <a:r>
              <a:rPr lang="pl-PL" sz="2000">
                <a:solidFill>
                  <a:schemeClr val="bg1"/>
                </a:solidFill>
              </a:rPr>
              <a:t>organizujemy darmowe wyjazdy do teatrów oraz wizyty studyjne w markowych firmach </a:t>
            </a:r>
          </a:p>
        </p:txBody>
      </p:sp>
      <p:pic>
        <p:nvPicPr>
          <p:cNvPr id="25609" name="Picture 10" descr="C:\Users\Sala217\Documents\UKRAINA_ZDJ_2014\Nowy folder (2)\IMG_52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163" y="1484313"/>
            <a:ext cx="3779837" cy="252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ytuł 2"/>
          <p:cNvSpPr>
            <a:spLocks noGrp="1"/>
          </p:cNvSpPr>
          <p:nvPr>
            <p:ph type="title"/>
          </p:nvPr>
        </p:nvSpPr>
        <p:spPr>
          <a:xfrm>
            <a:off x="0" y="-171450"/>
            <a:ext cx="9467850" cy="1243013"/>
          </a:xfrm>
        </p:spPr>
        <p:txBody>
          <a:bodyPr/>
          <a:lstStyle/>
          <a:p>
            <a:r>
              <a:rPr lang="pl-PL" sz="2500" dirty="0" smtClean="0"/>
              <a:t>Nasi sportowcy zostali sklasyfikowani </a:t>
            </a:r>
            <a:br>
              <a:rPr lang="pl-PL" sz="2500" dirty="0" smtClean="0"/>
            </a:br>
            <a:r>
              <a:rPr lang="pl-PL" sz="2500" dirty="0" smtClean="0"/>
              <a:t>na 6. </a:t>
            </a:r>
            <a:r>
              <a:rPr lang="pl-PL" sz="2500" smtClean="0"/>
              <a:t>miejscu w województwie pomorskim w 2016 r. </a:t>
            </a:r>
          </a:p>
        </p:txBody>
      </p:sp>
      <p:pic>
        <p:nvPicPr>
          <p:cNvPr id="26628" name="Picture 5" descr="DSC076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7900" y="3860800"/>
            <a:ext cx="3751263" cy="244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pole tekstowe 6"/>
          <p:cNvSpPr txBox="1">
            <a:spLocks noChangeArrowheads="1"/>
          </p:cNvSpPr>
          <p:nvPr/>
        </p:nvSpPr>
        <p:spPr bwMode="auto">
          <a:xfrm>
            <a:off x="4787900" y="1125538"/>
            <a:ext cx="43561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 b="1" baseline="30000">
                <a:solidFill>
                  <a:schemeClr val="bg1"/>
                </a:solidFill>
              </a:rPr>
              <a:t>Absolwentką</a:t>
            </a:r>
            <a:r>
              <a:rPr lang="pl-PL" sz="2400" b="1">
                <a:solidFill>
                  <a:schemeClr val="bg1"/>
                </a:solidFill>
              </a:rPr>
              <a:t> </a:t>
            </a:r>
            <a:r>
              <a:rPr lang="pl-PL" sz="2400" b="1" baseline="30000">
                <a:solidFill>
                  <a:schemeClr val="bg1"/>
                </a:solidFill>
              </a:rPr>
              <a:t>szkoły jest Angelika Cichocka-halowa Wicemistrzyni Świata w biegu na 800 m </a:t>
            </a:r>
            <a:br>
              <a:rPr lang="pl-PL" sz="2400" b="1" baseline="30000">
                <a:solidFill>
                  <a:schemeClr val="bg1"/>
                </a:solidFill>
              </a:rPr>
            </a:br>
            <a:r>
              <a:rPr lang="pl-PL" sz="2400" b="1" baseline="30000">
                <a:solidFill>
                  <a:schemeClr val="bg1"/>
                </a:solidFill>
              </a:rPr>
              <a:t>w 2014 r. w Sopocie oraz halową Wicemistrzynią Europy  w biegu na 1500 m w Pradze 2015 </a:t>
            </a:r>
            <a:r>
              <a:rPr lang="pl-PL" sz="2400" b="1">
                <a:solidFill>
                  <a:schemeClr val="bg1"/>
                </a:solidFill>
              </a:rPr>
              <a:t> </a:t>
            </a:r>
          </a:p>
          <a:p>
            <a:r>
              <a:rPr lang="pl-PL" sz="1600" b="1">
                <a:solidFill>
                  <a:schemeClr val="bg1"/>
                </a:solidFill>
              </a:rPr>
              <a:t>Kamil Małecki jest wicemistrzem Polski w kolarstwie szosowym</a:t>
            </a:r>
            <a:endParaRPr lang="pl-PL" sz="1600" b="1" baseline="30000">
              <a:solidFill>
                <a:schemeClr val="bg1"/>
              </a:solidFill>
            </a:endParaRPr>
          </a:p>
        </p:txBody>
      </p:sp>
      <p:pic>
        <p:nvPicPr>
          <p:cNvPr id="26630" name="Picture 6" descr="C:\Users\Dyrektor\Desktop\Malecki_Kami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3860800"/>
            <a:ext cx="2590800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980728"/>
            <a:ext cx="3810349" cy="28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125538"/>
            <a:ext cx="7620000" cy="481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ytuł 5"/>
          <p:cNvSpPr>
            <a:spLocks noGrp="1"/>
          </p:cNvSpPr>
          <p:nvPr>
            <p:ph type="title"/>
          </p:nvPr>
        </p:nvSpPr>
        <p:spPr>
          <a:xfrm>
            <a:off x="250825" y="0"/>
            <a:ext cx="8686800" cy="981075"/>
          </a:xfrm>
        </p:spPr>
        <p:txBody>
          <a:bodyPr/>
          <a:lstStyle/>
          <a:p>
            <a:r>
              <a:rPr lang="pl-PL" sz="2400" smtClean="0"/>
              <a:t>Sztafeta 8x800m chłopców zdobyła brązowy medal mistrzostw Polski w Łodzi w kwietniu  2015 r.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ytuł 2"/>
          <p:cNvSpPr>
            <a:spLocks noGrp="1"/>
          </p:cNvSpPr>
          <p:nvPr>
            <p:ph type="title"/>
          </p:nvPr>
        </p:nvSpPr>
        <p:spPr>
          <a:xfrm>
            <a:off x="251520" y="0"/>
            <a:ext cx="8686800" cy="692150"/>
          </a:xfrm>
        </p:spPr>
        <p:txBody>
          <a:bodyPr/>
          <a:lstStyle/>
          <a:p>
            <a:r>
              <a:rPr lang="pl-PL" sz="2000" dirty="0" smtClean="0"/>
              <a:t>Przez dwa tygodnie </a:t>
            </a:r>
            <a:r>
              <a:rPr lang="pl-PL" sz="2000" smtClean="0"/>
              <a:t>warsztaty z </a:t>
            </a:r>
            <a:r>
              <a:rPr lang="pl-PL" sz="2000" dirty="0" smtClean="0"/>
              <a:t>uczniami prowadzą studenci</a:t>
            </a:r>
            <a:br>
              <a:rPr lang="pl-PL" sz="2000" dirty="0" smtClean="0"/>
            </a:br>
            <a:r>
              <a:rPr lang="pl-PL" sz="2000" dirty="0" smtClean="0"/>
              <a:t>z różnych krajów, np. :  Hiszpanii, Chin i Włoch /maj 2017/ </a:t>
            </a:r>
          </a:p>
        </p:txBody>
      </p:sp>
      <p:pic>
        <p:nvPicPr>
          <p:cNvPr id="8" name="Symbol zastępczy zawartości 7" descr="1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764704"/>
            <a:ext cx="8424936" cy="557819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scontent-fra.xx.fbcdn.net/hphotos-xaf1/t31.0-8/p720x720/1292062_773958239315303_7263358162008288428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1125538"/>
            <a:ext cx="6804025" cy="510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ytuł 2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836613"/>
          </a:xfrm>
        </p:spPr>
        <p:txBody>
          <a:bodyPr/>
          <a:lstStyle/>
          <a:p>
            <a:r>
              <a:rPr lang="pl-PL" sz="2000" smtClean="0"/>
              <a:t>Szkoła realizuje ciekawe projekty, np. edukacji obywatelskiej, Warszawa 2014r.</a:t>
            </a:r>
          </a:p>
        </p:txBody>
      </p:sp>
      <p:sp>
        <p:nvSpPr>
          <p:cNvPr id="29700" name="Symbol zastępczy zawartości 3"/>
          <p:cNvSpPr>
            <a:spLocks noGrp="1"/>
          </p:cNvSpPr>
          <p:nvPr>
            <p:ph idx="1"/>
          </p:nvPr>
        </p:nvSpPr>
        <p:spPr>
          <a:xfrm>
            <a:off x="0" y="981075"/>
            <a:ext cx="8915400" cy="5267325"/>
          </a:xfrm>
        </p:spPr>
        <p:txBody>
          <a:bodyPr/>
          <a:lstStyle/>
          <a:p>
            <a:endParaRPr lang="pl-PL" smtClean="0"/>
          </a:p>
        </p:txBody>
      </p:sp>
      <p:pic>
        <p:nvPicPr>
          <p:cNvPr id="6" name="Obraz 5" descr="tarcza ekono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827584" cy="988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85813" y="142875"/>
            <a:ext cx="8129587" cy="1533525"/>
          </a:xfrm>
        </p:spPr>
        <p:txBody>
          <a:bodyPr/>
          <a:lstStyle/>
          <a:p>
            <a:pPr eaLnBrk="1" hangingPunct="1"/>
            <a:r>
              <a:rPr lang="pl-PL" smtClean="0"/>
              <a:t>Nie samą nauką uczeń żyje…</a:t>
            </a:r>
          </a:p>
        </p:txBody>
      </p:sp>
      <p:pic>
        <p:nvPicPr>
          <p:cNvPr id="5" name="Obraz 4" descr="tarcza ekono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27584" cy="988008"/>
          </a:xfrm>
          <a:prstGeom prst="rect">
            <a:avLst/>
          </a:prstGeom>
        </p:spPr>
      </p:pic>
      <p:pic>
        <p:nvPicPr>
          <p:cNvPr id="17409" name="Picture 1" descr="K:\received_825190830997867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628800"/>
            <a:ext cx="6768752" cy="451955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az 6" descr="Panorama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613"/>
            <a:ext cx="9144000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457200" y="0"/>
            <a:ext cx="8686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pl-PL" sz="6000">
                <a:solidFill>
                  <a:schemeClr val="tx2"/>
                </a:solidFill>
                <a:latin typeface="Arial Black" pitchFamily="34" charset="0"/>
              </a:rPr>
              <a:t>50</a:t>
            </a:r>
            <a:r>
              <a:rPr lang="pl-PL" sz="4000">
                <a:solidFill>
                  <a:schemeClr val="tx2"/>
                </a:solidFill>
                <a:latin typeface="Arial Black" pitchFamily="34" charset="0"/>
              </a:rPr>
              <a:t> – lecie EKONOMA</a:t>
            </a:r>
          </a:p>
        </p:txBody>
      </p:sp>
      <p:pic>
        <p:nvPicPr>
          <p:cNvPr id="5" name="Obraz 4" descr="tarcza ekono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88640"/>
            <a:ext cx="1284341" cy="1533306"/>
          </a:xfrm>
          <a:prstGeom prst="rect">
            <a:avLst/>
          </a:prstGeom>
        </p:spPr>
      </p:pic>
      <p:pic>
        <p:nvPicPr>
          <p:cNvPr id="6" name="Obraz 5" descr="tarcza ekono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1912" y="341040"/>
            <a:ext cx="1284341" cy="1533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785813" y="142875"/>
            <a:ext cx="8129587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pl-PL" sz="4000" ker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Nie samą nauką uczeń żyje…</a:t>
            </a:r>
            <a:endParaRPr lang="pl-PL" sz="40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1747" name="Obraz 4" descr="tarcza ZSEU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50"/>
            <a:ext cx="1379538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7338"/>
            <a:ext cx="4283075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6100" y="1557338"/>
            <a:ext cx="4389438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8538" y="3455988"/>
            <a:ext cx="4167187" cy="276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ytuł 1"/>
          <p:cNvSpPr>
            <a:spLocks noGrp="1"/>
          </p:cNvSpPr>
          <p:nvPr>
            <p:ph type="title"/>
          </p:nvPr>
        </p:nvSpPr>
        <p:spPr>
          <a:xfrm>
            <a:off x="228600" y="214313"/>
            <a:ext cx="8686800" cy="1462087"/>
          </a:xfrm>
        </p:spPr>
        <p:txBody>
          <a:bodyPr/>
          <a:lstStyle/>
          <a:p>
            <a:r>
              <a:rPr lang="pl-PL" smtClean="0"/>
              <a:t>Pracownia zawodowa: recepcja, biuro turystyczne</a:t>
            </a:r>
          </a:p>
        </p:txBody>
      </p:sp>
      <p:pic>
        <p:nvPicPr>
          <p:cNvPr id="5" name="Obraz 4" descr="tarcza ekono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27584" cy="988008"/>
          </a:xfrm>
          <a:prstGeom prst="rect">
            <a:avLst/>
          </a:prstGeom>
        </p:spPr>
      </p:pic>
      <p:pic>
        <p:nvPicPr>
          <p:cNvPr id="14337" name="Picture 1" descr="D:\Zdjecia 2017-2018\Sesja 2017_18 Agaty i iine\turystyka\TOT folderek\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676400"/>
            <a:ext cx="68580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ytuł 1"/>
          <p:cNvSpPr>
            <a:spLocks noGrp="1"/>
          </p:cNvSpPr>
          <p:nvPr>
            <p:ph type="title"/>
          </p:nvPr>
        </p:nvSpPr>
        <p:spPr>
          <a:xfrm>
            <a:off x="179388" y="115888"/>
            <a:ext cx="8686800" cy="838200"/>
          </a:xfrm>
        </p:spPr>
        <p:txBody>
          <a:bodyPr/>
          <a:lstStyle/>
          <a:p>
            <a:r>
              <a:rPr lang="pl-PL" dirty="0" smtClean="0"/>
              <a:t>Pracownia hotelarstwa</a:t>
            </a:r>
          </a:p>
        </p:txBody>
      </p:sp>
      <p:pic>
        <p:nvPicPr>
          <p:cNvPr id="6" name="Obraz 5" descr="tarcza ekono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27584" cy="988008"/>
          </a:xfrm>
          <a:prstGeom prst="rect">
            <a:avLst/>
          </a:prstGeom>
        </p:spPr>
      </p:pic>
      <p:pic>
        <p:nvPicPr>
          <p:cNvPr id="13314" name="Picture 2" descr="D:\Zdjecia 2017-2018\Sesja 2017_18 Agaty i iine\hotelarstwo\HOT folderek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908719"/>
            <a:ext cx="7416824" cy="49124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ytuł 1"/>
          <p:cNvSpPr>
            <a:spLocks noGrp="1"/>
          </p:cNvSpPr>
          <p:nvPr>
            <p:ph type="title"/>
          </p:nvPr>
        </p:nvSpPr>
        <p:spPr>
          <a:xfrm>
            <a:off x="323850" y="-171450"/>
            <a:ext cx="8686800" cy="1676400"/>
          </a:xfrm>
        </p:spPr>
        <p:txBody>
          <a:bodyPr/>
          <a:lstStyle/>
          <a:p>
            <a:r>
              <a:rPr lang="pl-PL" smtClean="0"/>
              <a:t>Pracownia technologii gastronomicznej</a:t>
            </a:r>
          </a:p>
        </p:txBody>
      </p:sp>
      <p:pic>
        <p:nvPicPr>
          <p:cNvPr id="5" name="Obraz 4" descr="tarcza ekono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27584" cy="988008"/>
          </a:xfrm>
          <a:prstGeom prst="rect">
            <a:avLst/>
          </a:prstGeom>
        </p:spPr>
      </p:pic>
      <p:pic>
        <p:nvPicPr>
          <p:cNvPr id="12290" name="Picture 2" descr="D:\Zdjecia 2017-2018\Sesja 2017_18 Agaty i iine\żywieniówka\folderek tż\_DSC79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268760"/>
            <a:ext cx="7480635" cy="49547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1340768"/>
          </a:xfrm>
        </p:spPr>
        <p:txBody>
          <a:bodyPr/>
          <a:lstStyle/>
          <a:p>
            <a:r>
              <a:rPr lang="pl-PL" sz="3200" dirty="0" smtClean="0"/>
              <a:t>Warsztaty w nowej pracowni z </a:t>
            </a:r>
            <a:br>
              <a:rPr lang="pl-PL" sz="3200" dirty="0" smtClean="0"/>
            </a:br>
            <a:r>
              <a:rPr lang="pl-PL" sz="3200" dirty="0" smtClean="0"/>
              <a:t>p. Budynkiem</a:t>
            </a:r>
            <a:endParaRPr lang="pl-PL" sz="32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76400"/>
            <a:ext cx="6858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ytuł 1"/>
          <p:cNvSpPr>
            <a:spLocks noGrp="1"/>
          </p:cNvSpPr>
          <p:nvPr>
            <p:ph type="title"/>
          </p:nvPr>
        </p:nvSpPr>
        <p:spPr>
          <a:xfrm>
            <a:off x="228600" y="214313"/>
            <a:ext cx="8686800" cy="1285875"/>
          </a:xfrm>
        </p:spPr>
        <p:txBody>
          <a:bodyPr/>
          <a:lstStyle/>
          <a:p>
            <a:pPr>
              <a:defRPr/>
            </a:pPr>
            <a:r>
              <a:rPr lang="pl-PL" sz="3160" dirty="0" smtClean="0"/>
              <a:t>Nowa pracownia sprzedaży dla technika handlowca</a:t>
            </a:r>
          </a:p>
        </p:txBody>
      </p:sp>
      <p:pic>
        <p:nvPicPr>
          <p:cNvPr id="7" name="Obraz 6" descr="tarcza ekono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27584" cy="988008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412776"/>
            <a:ext cx="324036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412776"/>
            <a:ext cx="4392488" cy="4162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ytuł 1"/>
          <p:cNvSpPr>
            <a:spLocks noGrp="1"/>
          </p:cNvSpPr>
          <p:nvPr>
            <p:ph type="title"/>
          </p:nvPr>
        </p:nvSpPr>
        <p:spPr>
          <a:xfrm>
            <a:off x="228600" y="214313"/>
            <a:ext cx="8686800" cy="1462087"/>
          </a:xfrm>
        </p:spPr>
        <p:txBody>
          <a:bodyPr/>
          <a:lstStyle/>
          <a:p>
            <a:r>
              <a:rPr lang="pl-PL" smtClean="0"/>
              <a:t>Szkolna pracownia obsługi konsumenta– bar </a:t>
            </a:r>
          </a:p>
        </p:txBody>
      </p:sp>
      <p:pic>
        <p:nvPicPr>
          <p:cNvPr id="5" name="Obraz 4" descr="tarcza ekono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27584" cy="988008"/>
          </a:xfrm>
          <a:prstGeom prst="rect">
            <a:avLst/>
          </a:prstGeom>
        </p:spPr>
      </p:pic>
      <p:pic>
        <p:nvPicPr>
          <p:cNvPr id="10242" name="Picture 2" descr="D:\Zdjecia 2017-2018\Sesja 2017_18 Agaty i iine\hotelarstwo\HOT folderek\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556792"/>
            <a:ext cx="6984776" cy="46263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ytuł 1"/>
          <p:cNvSpPr>
            <a:spLocks noGrp="1"/>
          </p:cNvSpPr>
          <p:nvPr>
            <p:ph type="title"/>
          </p:nvPr>
        </p:nvSpPr>
        <p:spPr>
          <a:xfrm>
            <a:off x="0" y="549275"/>
            <a:ext cx="8686800" cy="838200"/>
          </a:xfrm>
        </p:spPr>
        <p:txBody>
          <a:bodyPr/>
          <a:lstStyle/>
          <a:p>
            <a:r>
              <a:rPr lang="pl-PL" smtClean="0"/>
              <a:t>Pracownia obsługi konsumenta</a:t>
            </a:r>
          </a:p>
        </p:txBody>
      </p:sp>
      <p:pic>
        <p:nvPicPr>
          <p:cNvPr id="39939" name="Picture 2" descr="C:\Users\Sala217\Documents\UKRAINA_ZDJ_2014\Nowy folder (2)\IMG_45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1700213"/>
            <a:ext cx="7129462" cy="4756150"/>
          </a:xfrm>
          <a:noFill/>
        </p:spPr>
      </p:pic>
      <p:pic>
        <p:nvPicPr>
          <p:cNvPr id="5" name="Obraz 4" descr="tarcza ekono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827584" cy="988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0"/>
            <a:ext cx="8686800" cy="838200"/>
          </a:xfrm>
        </p:spPr>
        <p:txBody>
          <a:bodyPr/>
          <a:lstStyle/>
          <a:p>
            <a:r>
              <a:rPr lang="pl-PL" dirty="0" smtClean="0"/>
              <a:t>Kącik relaksu –inicjatywa SU</a:t>
            </a:r>
            <a:endParaRPr lang="pl-PL" dirty="0"/>
          </a:p>
        </p:txBody>
      </p:sp>
      <p:pic>
        <p:nvPicPr>
          <p:cNvPr id="1026" name="Picture 2" descr="E:\DSC_88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2"/>
            <a:ext cx="8733428" cy="5832648"/>
          </a:xfrm>
          <a:prstGeom prst="rect">
            <a:avLst/>
          </a:prstGeom>
          <a:noFill/>
        </p:spPr>
      </p:pic>
      <p:pic>
        <p:nvPicPr>
          <p:cNvPr id="5" name="Obraz 4" descr="tarcza ekono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827584" cy="988008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ytuł 1"/>
          <p:cNvSpPr>
            <a:spLocks noGrp="1"/>
          </p:cNvSpPr>
          <p:nvPr>
            <p:ph type="title"/>
          </p:nvPr>
        </p:nvSpPr>
        <p:spPr>
          <a:xfrm>
            <a:off x="250825" y="0"/>
            <a:ext cx="8686800" cy="838200"/>
          </a:xfrm>
        </p:spPr>
        <p:txBody>
          <a:bodyPr/>
          <a:lstStyle/>
          <a:p>
            <a:r>
              <a:rPr lang="pl-PL" smtClean="0"/>
              <a:t>Projekty realizowane w szkole</a:t>
            </a:r>
          </a:p>
        </p:txBody>
      </p:sp>
      <p:pic>
        <p:nvPicPr>
          <p:cNvPr id="40963" name="Picture 2" descr="C:\Users\Sala217\Documents\UKRAINA_ZDJ_2014\Nowy folder (2)\P11305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889987"/>
            <a:ext cx="3672656" cy="2754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4" descr="C:\Users\Sala217\Documents\UKRAINA_ZDJ_2014\Nowy folder (2)\P11305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2" y="898775"/>
            <a:ext cx="3672085" cy="2754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2" y="3789363"/>
            <a:ext cx="3647975" cy="2735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DSC022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3789040"/>
            <a:ext cx="3995935" cy="27363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52736"/>
            <a:ext cx="7715250" cy="5157192"/>
          </a:xfrm>
          <a:prstGeom prst="rect">
            <a:avLst/>
          </a:prstGeo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1052736"/>
          </a:xfrm>
        </p:spPr>
        <p:txBody>
          <a:bodyPr/>
          <a:lstStyle/>
          <a:p>
            <a:r>
              <a:rPr lang="pl-PL" sz="2400" dirty="0" smtClean="0"/>
              <a:t>Najnowocześniejsza pracownia </a:t>
            </a:r>
            <a:r>
              <a:rPr lang="pl-PL" sz="2400" dirty="0" err="1" smtClean="0"/>
              <a:t>tech</a:t>
            </a:r>
            <a:r>
              <a:rPr lang="pl-PL" sz="2400" dirty="0" smtClean="0"/>
              <a:t>. gastronomicznej w kraju o wart. 500 </a:t>
            </a:r>
            <a:r>
              <a:rPr lang="pl-PL" sz="2400" dirty="0" err="1" smtClean="0"/>
              <a:t>tys</a:t>
            </a:r>
            <a:r>
              <a:rPr lang="pl-PL" sz="2400" dirty="0" smtClean="0"/>
              <a:t> </a:t>
            </a:r>
            <a:r>
              <a:rPr lang="pl-PL" sz="2400" dirty="0" err="1" smtClean="0"/>
              <a:t>zl</a:t>
            </a:r>
            <a:r>
              <a:rPr lang="pl-PL" sz="2400" dirty="0" smtClean="0"/>
              <a:t>.</a:t>
            </a:r>
            <a:endParaRPr lang="pl-PL" sz="2400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 descr="tarcza ekono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92696"/>
            <a:ext cx="1284341" cy="15333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66443483"/>
      </p:ext>
    </p:extLst>
  </p:cSld>
  <p:clrMapOvr>
    <a:masterClrMapping/>
  </p:clrMapOvr>
  <p:transition advClick="0" advTm="10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ytuł 1"/>
          <p:cNvSpPr>
            <a:spLocks noGrp="1"/>
          </p:cNvSpPr>
          <p:nvPr>
            <p:ph type="title"/>
          </p:nvPr>
        </p:nvSpPr>
        <p:spPr>
          <a:xfrm>
            <a:off x="142875" y="0"/>
            <a:ext cx="8686800" cy="1571625"/>
          </a:xfrm>
        </p:spPr>
        <p:txBody>
          <a:bodyPr/>
          <a:lstStyle/>
          <a:p>
            <a:r>
              <a:rPr lang="pl-PL" sz="3000" smtClean="0"/>
              <a:t>Projekt Wojna i Pokój wizyta w Foggi we Włoszech, marzec 2014r.</a:t>
            </a:r>
          </a:p>
        </p:txBody>
      </p:sp>
      <p:pic>
        <p:nvPicPr>
          <p:cNvPr id="43011" name="Picture 2" descr="C:\Users\Dyrektor\Desktop\Hiszpania Turcja\Włochy\P32704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0" y="1676400"/>
            <a:ext cx="6096000" cy="4572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DSC087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8550" y="1571625"/>
            <a:ext cx="690245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 descr="C:\Users\Dyrektor\Desktop\Hiszpania Turcja\DSC_02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1495425"/>
            <a:ext cx="8429625" cy="499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Tytuł 3"/>
          <p:cNvSpPr>
            <a:spLocks noGrp="1"/>
          </p:cNvSpPr>
          <p:nvPr>
            <p:ph type="title"/>
          </p:nvPr>
        </p:nvSpPr>
        <p:spPr>
          <a:xfrm>
            <a:off x="285750" y="214313"/>
            <a:ext cx="8429625" cy="1143000"/>
          </a:xfrm>
        </p:spPr>
        <p:txBody>
          <a:bodyPr/>
          <a:lstStyle/>
          <a:p>
            <a:r>
              <a:rPr lang="pl-PL" sz="2500" smtClean="0"/>
              <a:t>Corocznie odbywa się wymiana uczniów ze szkołą w Sasnitz na Rugii</a:t>
            </a:r>
          </a:p>
        </p:txBody>
      </p:sp>
      <p:sp>
        <p:nvSpPr>
          <p:cNvPr id="45061" name="Symbol zastępczy zawartości 4"/>
          <p:cNvSpPr>
            <a:spLocks noGrp="1"/>
          </p:cNvSpPr>
          <p:nvPr>
            <p:ph idx="1"/>
          </p:nvPr>
        </p:nvSpPr>
        <p:spPr>
          <a:xfrm>
            <a:off x="500063" y="2071688"/>
            <a:ext cx="8415337" cy="4176712"/>
          </a:xfrm>
        </p:spPr>
        <p:txBody>
          <a:bodyPr/>
          <a:lstStyle/>
          <a:p>
            <a:endParaRPr lang="pl-PL" smtClean="0"/>
          </a:p>
        </p:txBody>
      </p:sp>
      <p:pic>
        <p:nvPicPr>
          <p:cNvPr id="7" name="Obraz 6" descr="tarcza ekono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827584" cy="988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Symbol zastępczy zawartości 3" descr="DSC_046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25" y="2071688"/>
            <a:ext cx="6357938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1357313" y="0"/>
            <a:ext cx="7558087" cy="1428750"/>
          </a:xfrm>
        </p:spPr>
        <p:txBody>
          <a:bodyPr/>
          <a:lstStyle/>
          <a:p>
            <a:pPr>
              <a:defRPr/>
            </a:pPr>
            <a:r>
              <a:rPr lang="pl-PL" sz="2650" dirty="0" smtClean="0"/>
              <a:t>Do historii szkoły przejdzie jedyna w Polsce w 2012 r. wymiana uczniów z Koreą Południową</a:t>
            </a:r>
            <a:endParaRPr lang="pl-PL" sz="2650" dirty="0"/>
          </a:p>
        </p:txBody>
      </p:sp>
      <p:pic>
        <p:nvPicPr>
          <p:cNvPr id="5" name="Obraz 4" descr="tarcza ekono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827584" cy="988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ytuł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2071688"/>
          </a:xfrm>
        </p:spPr>
        <p:txBody>
          <a:bodyPr/>
          <a:lstStyle/>
          <a:p>
            <a:r>
              <a:rPr lang="pl-PL" smtClean="0"/>
              <a:t>Bezpieczeństwo w szkole gwarantują elektroniczne karty dostępu</a:t>
            </a:r>
          </a:p>
        </p:txBody>
      </p:sp>
      <p:pic>
        <p:nvPicPr>
          <p:cNvPr id="48131" name="Picture 6" descr="F:\Hiszpania Turcja\Bytow-ZSER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2349500"/>
            <a:ext cx="6692900" cy="427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 descr="tarcza ekono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827584" cy="988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Line 2"/>
          <p:cNvSpPr>
            <a:spLocks noChangeShapeType="1"/>
          </p:cNvSpPr>
          <p:nvPr/>
        </p:nvSpPr>
        <p:spPr bwMode="auto">
          <a:xfrm>
            <a:off x="684213" y="476250"/>
            <a:ext cx="7345362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56324" name="Rectangle 8"/>
          <p:cNvSpPr>
            <a:spLocks noChangeArrowheads="1"/>
          </p:cNvSpPr>
          <p:nvPr/>
        </p:nvSpPr>
        <p:spPr bwMode="auto">
          <a:xfrm>
            <a:off x="1476375" y="4652963"/>
            <a:ext cx="7019925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kumimoji="1" lang="pl-PL" sz="2800" dirty="0">
                <a:solidFill>
                  <a:schemeClr val="bg1"/>
                </a:solidFill>
                <a:latin typeface="Arial Unicode MS" pitchFamily="34" charset="-128"/>
              </a:rPr>
              <a:t>ul. </a:t>
            </a:r>
            <a:r>
              <a:rPr kumimoji="1" lang="pl-PL" sz="2800" dirty="0" err="1">
                <a:solidFill>
                  <a:schemeClr val="bg1"/>
                </a:solidFill>
                <a:latin typeface="Arial Unicode MS" pitchFamily="34" charset="-128"/>
              </a:rPr>
              <a:t>Derdowskiego</a:t>
            </a:r>
            <a:r>
              <a:rPr kumimoji="1" lang="pl-PL" sz="2800" dirty="0">
                <a:solidFill>
                  <a:schemeClr val="bg1"/>
                </a:solidFill>
                <a:latin typeface="Arial Unicode MS" pitchFamily="34" charset="-128"/>
              </a:rPr>
              <a:t> 3</a:t>
            </a:r>
            <a:endParaRPr kumimoji="1" lang="en-US" sz="2800" dirty="0">
              <a:solidFill>
                <a:schemeClr val="bg1"/>
              </a:solidFill>
              <a:latin typeface="Arial Unicode MS" pitchFamily="34" charset="-128"/>
            </a:endParaRPr>
          </a:p>
          <a:p>
            <a:pPr eaLnBrk="1" hangingPunct="1">
              <a:defRPr/>
            </a:pPr>
            <a:r>
              <a:rPr kumimoji="1" lang="en-US" sz="2800" dirty="0">
                <a:solidFill>
                  <a:schemeClr val="bg1"/>
                </a:solidFill>
                <a:latin typeface="Arial Unicode MS" pitchFamily="34" charset="-128"/>
              </a:rPr>
              <a:t>tel. 822 30 14   </a:t>
            </a:r>
            <a:r>
              <a:rPr kumimoji="1" lang="en-US" sz="2800" dirty="0" err="1">
                <a:solidFill>
                  <a:schemeClr val="bg1"/>
                </a:solidFill>
                <a:latin typeface="Arial Unicode MS" pitchFamily="34" charset="-128"/>
              </a:rPr>
              <a:t>tel</a:t>
            </a:r>
            <a:r>
              <a:rPr kumimoji="1" lang="en-US" sz="2800" dirty="0">
                <a:solidFill>
                  <a:schemeClr val="bg1"/>
                </a:solidFill>
                <a:latin typeface="Arial Unicode MS" pitchFamily="34" charset="-128"/>
              </a:rPr>
              <a:t>/fax 822 33 81</a:t>
            </a:r>
          </a:p>
          <a:p>
            <a:pPr eaLnBrk="1" hangingPunct="1">
              <a:defRPr/>
            </a:pPr>
            <a:r>
              <a:rPr kumimoji="1" lang="en-US" sz="2800" dirty="0">
                <a:solidFill>
                  <a:schemeClr val="bg1"/>
                </a:solidFill>
                <a:latin typeface="Arial Unicode MS" pitchFamily="34" charset="-128"/>
              </a:rPr>
              <a:t>e-mail </a:t>
            </a:r>
            <a:r>
              <a:rPr kumimoji="1" lang="en-US" sz="2800" dirty="0">
                <a:solidFill>
                  <a:srgbClr val="FF33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rial Unicode MS" pitchFamily="34" charset="-128"/>
              </a:rPr>
              <a:t>zser@wp.pl </a:t>
            </a:r>
            <a:r>
              <a:rPr kumimoji="1" lang="pl-PL" sz="2800" dirty="0">
                <a:solidFill>
                  <a:srgbClr val="FF33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  </a:t>
            </a:r>
            <a:r>
              <a:rPr kumimoji="1" lang="pl-PL" sz="2800" dirty="0" err="1">
                <a:solidFill>
                  <a:srgbClr val="FF33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www.zserbytow.edu.pl</a:t>
            </a:r>
            <a:r>
              <a:rPr kumimoji="1" lang="en-US" sz="2800" dirty="0">
                <a:solidFill>
                  <a:srgbClr val="FF33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Garamond" pitchFamily="18" charset="0"/>
              </a:rPr>
              <a:t> </a:t>
            </a:r>
            <a:endParaRPr kumimoji="1" lang="pl-PL" sz="2800" dirty="0">
              <a:solidFill>
                <a:srgbClr val="FF3300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Garamond" pitchFamily="18" charset="0"/>
            </a:endParaRPr>
          </a:p>
        </p:txBody>
      </p:sp>
      <p:pic>
        <p:nvPicPr>
          <p:cNvPr id="52229" name="Picture 9" descr="C:\Users\Sala217\Documents\UKRAINA_ZDJ_2014\Nowy folder (2)\IMG_5354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763688" y="548680"/>
            <a:ext cx="6120680" cy="410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tarcza ekono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24646" cy="170080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981075"/>
            <a:ext cx="8686800" cy="838200"/>
          </a:xfrm>
        </p:spPr>
        <p:txBody>
          <a:bodyPr/>
          <a:lstStyle/>
          <a:p>
            <a:pPr eaLnBrk="1" hangingPunct="1"/>
            <a:r>
              <a:rPr lang="pl-PL" sz="3600" smtClean="0"/>
              <a:t>Technikum w zawodzie </a:t>
            </a:r>
            <a:br>
              <a:rPr lang="pl-PL" sz="3600" smtClean="0"/>
            </a:br>
            <a:r>
              <a:rPr lang="pl-PL" sz="3600" smtClean="0"/>
              <a:t>technik ekonomista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989138"/>
            <a:ext cx="8686800" cy="4572000"/>
          </a:xfrm>
        </p:spPr>
        <p:txBody>
          <a:bodyPr/>
          <a:lstStyle/>
          <a:p>
            <a:pPr eaLnBrk="1" hangingPunct="1">
              <a:spcBef>
                <a:spcPct val="30000"/>
              </a:spcBef>
            </a:pPr>
            <a:r>
              <a:rPr lang="pl-PL" sz="2000" b="1" smtClean="0">
                <a:solidFill>
                  <a:schemeClr val="bg1"/>
                </a:solidFill>
              </a:rPr>
              <a:t>nauka trwa 4 lata;  nabór do oddziału (30 uczniów) </a:t>
            </a:r>
          </a:p>
          <a:p>
            <a:pPr eaLnBrk="1" hangingPunct="1">
              <a:spcBef>
                <a:spcPct val="30000"/>
              </a:spcBef>
            </a:pPr>
            <a:r>
              <a:rPr lang="pl-PL" sz="2000" b="1" smtClean="0">
                <a:solidFill>
                  <a:schemeClr val="bg1"/>
                </a:solidFill>
              </a:rPr>
              <a:t>przedmioty zawodowe: podstawy ekonomii, rachunkowość, prawo, działalność gospodarcza, pracownie ekonomiczna i informatyczno-biurowa,</a:t>
            </a:r>
          </a:p>
          <a:p>
            <a:pPr eaLnBrk="1" hangingPunct="1">
              <a:spcBef>
                <a:spcPct val="30000"/>
              </a:spcBef>
            </a:pPr>
            <a:r>
              <a:rPr lang="pl-PL" sz="2000" b="1" smtClean="0">
                <a:solidFill>
                  <a:schemeClr val="bg1"/>
                </a:solidFill>
              </a:rPr>
              <a:t>rozszerzenia : matematyka, j. angielski lub geografia, </a:t>
            </a:r>
          </a:p>
          <a:p>
            <a:pPr eaLnBrk="1" hangingPunct="1">
              <a:spcBef>
                <a:spcPct val="30000"/>
              </a:spcBef>
            </a:pPr>
            <a:r>
              <a:rPr lang="pl-PL" sz="2000" b="1" smtClean="0">
                <a:solidFill>
                  <a:schemeClr val="bg1"/>
                </a:solidFill>
              </a:rPr>
              <a:t>praktyka zawodowa w bankach, urzędach skarbowych i innych podmiotach prowadzących działalność gospodarczą w kraju jak również w Anglii i Niemczech w ramach programu Erasmus +. </a:t>
            </a:r>
          </a:p>
          <a:p>
            <a:pPr eaLnBrk="1" hangingPunct="1">
              <a:spcBef>
                <a:spcPct val="30000"/>
              </a:spcBef>
            </a:pPr>
            <a:r>
              <a:rPr lang="pl-PL" sz="2000" b="1" smtClean="0">
                <a:solidFill>
                  <a:schemeClr val="bg1"/>
                </a:solidFill>
                <a:latin typeface="Arial Unicode MS" pitchFamily="34" charset="-128"/>
              </a:rPr>
              <a:t>absolwenci technikum będą przygotowani do uzyskania tytułu technik ekonomista z możliwością kontynuowania nauki w szkołach wyższych lub podjęcia pracy</a:t>
            </a:r>
          </a:p>
        </p:txBody>
      </p:sp>
      <p:pic>
        <p:nvPicPr>
          <p:cNvPr id="5" name="Obraz 4" descr="tarcza ekono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1284341" cy="1533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981075"/>
            <a:ext cx="8686800" cy="838200"/>
          </a:xfrm>
        </p:spPr>
        <p:txBody>
          <a:bodyPr/>
          <a:lstStyle/>
          <a:p>
            <a:pPr eaLnBrk="1" hangingPunct="1"/>
            <a:r>
              <a:rPr lang="pl-PL" sz="3600" smtClean="0"/>
              <a:t>Technikum w zawodzie </a:t>
            </a:r>
            <a:br>
              <a:rPr lang="pl-PL" sz="3600" smtClean="0"/>
            </a:br>
            <a:r>
              <a:rPr lang="pl-PL" sz="3600" smtClean="0"/>
              <a:t>technik handlowiec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916113"/>
            <a:ext cx="8686800" cy="4572000"/>
          </a:xfrm>
        </p:spPr>
        <p:txBody>
          <a:bodyPr/>
          <a:lstStyle/>
          <a:p>
            <a:pPr eaLnBrk="1" hangingPunct="1">
              <a:spcBef>
                <a:spcPct val="30000"/>
              </a:spcBef>
              <a:buClr>
                <a:schemeClr val="bg1"/>
              </a:buClr>
            </a:pPr>
            <a:r>
              <a:rPr lang="pl-PL" sz="2000" smtClean="0">
                <a:solidFill>
                  <a:schemeClr val="bg1"/>
                </a:solidFill>
              </a:rPr>
              <a:t>nauka trwa 4 lata</a:t>
            </a:r>
          </a:p>
          <a:p>
            <a:pPr eaLnBrk="1" hangingPunct="1">
              <a:spcBef>
                <a:spcPct val="30000"/>
              </a:spcBef>
              <a:buClr>
                <a:schemeClr val="bg1"/>
              </a:buClr>
            </a:pPr>
            <a:r>
              <a:rPr lang="pl-PL" sz="2000" smtClean="0">
                <a:solidFill>
                  <a:schemeClr val="bg1"/>
                </a:solidFill>
              </a:rPr>
              <a:t>planujemy nab</a:t>
            </a:r>
            <a:r>
              <a:rPr lang="pl-PL" sz="2000" smtClean="0">
                <a:solidFill>
                  <a:schemeClr val="bg1"/>
                </a:solidFill>
                <a:latin typeface="Arial Unicode MS" pitchFamily="34" charset="-128"/>
              </a:rPr>
              <a:t>ó</a:t>
            </a:r>
            <a:r>
              <a:rPr lang="pl-PL" sz="2000" smtClean="0">
                <a:solidFill>
                  <a:schemeClr val="bg1"/>
                </a:solidFill>
              </a:rPr>
              <a:t>r młodzieży do jednego oddziału  (16 uczni</a:t>
            </a:r>
            <a:r>
              <a:rPr lang="pl-PL" sz="2000" smtClean="0">
                <a:solidFill>
                  <a:schemeClr val="bg1"/>
                </a:solidFill>
                <a:latin typeface="Arial Unicode MS" pitchFamily="34" charset="-128"/>
              </a:rPr>
              <a:t>ó</a:t>
            </a:r>
            <a:r>
              <a:rPr lang="pl-PL" sz="2000" smtClean="0">
                <a:solidFill>
                  <a:schemeClr val="bg1"/>
                </a:solidFill>
              </a:rPr>
              <a:t>w)</a:t>
            </a:r>
          </a:p>
          <a:p>
            <a:pPr eaLnBrk="1" hangingPunct="1">
              <a:spcBef>
                <a:spcPct val="30000"/>
              </a:spcBef>
              <a:buClr>
                <a:schemeClr val="bg1"/>
              </a:buClr>
            </a:pPr>
            <a:r>
              <a:rPr lang="pl-PL" sz="2000" smtClean="0">
                <a:solidFill>
                  <a:schemeClr val="bg1"/>
                </a:solidFill>
              </a:rPr>
              <a:t>przedmioty zawodowe: organizacja i techniki sprzedaży, marketing, obsługa klientów, przedsiębiorca w handlu, pracownie: sprzedaży i informatyczno handlowa</a:t>
            </a:r>
          </a:p>
          <a:p>
            <a:pPr eaLnBrk="1" hangingPunct="1">
              <a:spcBef>
                <a:spcPct val="30000"/>
              </a:spcBef>
              <a:buClr>
                <a:schemeClr val="bg1"/>
              </a:buClr>
            </a:pPr>
            <a:r>
              <a:rPr lang="pl-PL" sz="2000" smtClean="0">
                <a:solidFill>
                  <a:schemeClr val="bg1"/>
                </a:solidFill>
              </a:rPr>
              <a:t>Rozszerzenie: matematyka, język angielski lub niemiecki</a:t>
            </a:r>
          </a:p>
          <a:p>
            <a:pPr eaLnBrk="1" hangingPunct="1">
              <a:spcBef>
                <a:spcPct val="30000"/>
              </a:spcBef>
              <a:buClr>
                <a:schemeClr val="bg1"/>
              </a:buClr>
            </a:pPr>
            <a:r>
              <a:rPr lang="pl-PL" sz="2000" smtClean="0">
                <a:solidFill>
                  <a:schemeClr val="bg1"/>
                </a:solidFill>
              </a:rPr>
              <a:t>praktyka zawodowa w firmach handlowych, hurtowniach i sklepach, także w Anglii i Niemczech w ramach programu Erasmus+</a:t>
            </a:r>
          </a:p>
          <a:p>
            <a:pPr eaLnBrk="1" hangingPunct="1">
              <a:spcBef>
                <a:spcPct val="30000"/>
              </a:spcBef>
              <a:buClr>
                <a:schemeClr val="bg1"/>
              </a:buClr>
            </a:pPr>
            <a:r>
              <a:rPr lang="pl-PL" sz="2000" smtClean="0">
                <a:solidFill>
                  <a:schemeClr val="bg1"/>
                </a:solidFill>
              </a:rPr>
              <a:t>przewiduje się wymianę uczniów ze szkołami w Niemczech</a:t>
            </a:r>
          </a:p>
          <a:p>
            <a:pPr eaLnBrk="1" hangingPunct="1">
              <a:spcBef>
                <a:spcPct val="30000"/>
              </a:spcBef>
              <a:buClr>
                <a:schemeClr val="bg1"/>
              </a:buClr>
            </a:pPr>
            <a:r>
              <a:rPr lang="pl-PL" sz="2000" smtClean="0">
                <a:solidFill>
                  <a:schemeClr val="bg1"/>
                </a:solidFill>
              </a:rPr>
              <a:t>absolwenci technikum będą przygotowani do uzyskania tytułu technik handlowiec z możliwością kontynuowania nauki w szkołach wyższych lub podjęcia pracy</a:t>
            </a:r>
          </a:p>
        </p:txBody>
      </p:sp>
      <p:pic>
        <p:nvPicPr>
          <p:cNvPr id="5" name="Obraz 4" descr="tarcza ekono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1284341" cy="1533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981075"/>
            <a:ext cx="8686800" cy="838200"/>
          </a:xfrm>
        </p:spPr>
        <p:txBody>
          <a:bodyPr/>
          <a:lstStyle/>
          <a:p>
            <a:pPr eaLnBrk="1" hangingPunct="1"/>
            <a:r>
              <a:rPr lang="pl-PL" sz="3600" smtClean="0"/>
              <a:t>Technikum w zawodzie </a:t>
            </a:r>
            <a:br>
              <a:rPr lang="pl-PL" sz="3600" smtClean="0"/>
            </a:br>
            <a:r>
              <a:rPr lang="pl-PL" sz="3600" smtClean="0"/>
              <a:t>technik hotelarstwa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785938"/>
            <a:ext cx="8686800" cy="4702175"/>
          </a:xfrm>
          <a:noFill/>
        </p:spPr>
        <p:txBody>
          <a:bodyPr/>
          <a:lstStyle/>
          <a:p>
            <a:pPr eaLnBrk="1" hangingPunct="1">
              <a:spcBef>
                <a:spcPct val="30000"/>
              </a:spcBef>
              <a:buClr>
                <a:schemeClr val="bg1"/>
              </a:buClr>
            </a:pPr>
            <a:r>
              <a:rPr lang="pl-PL" sz="2000" smtClean="0">
                <a:solidFill>
                  <a:schemeClr val="bg1"/>
                </a:solidFill>
              </a:rPr>
              <a:t>nauka trwa 4 lata </a:t>
            </a:r>
          </a:p>
          <a:p>
            <a:pPr eaLnBrk="1" hangingPunct="1">
              <a:spcBef>
                <a:spcPct val="30000"/>
              </a:spcBef>
              <a:buClr>
                <a:schemeClr val="bg1"/>
              </a:buClr>
            </a:pPr>
            <a:r>
              <a:rPr lang="pl-PL" sz="2000" smtClean="0">
                <a:solidFill>
                  <a:schemeClr val="bg1"/>
                </a:solidFill>
              </a:rPr>
              <a:t>planujemy nab</a:t>
            </a:r>
            <a:r>
              <a:rPr lang="pl-PL" sz="2000" smtClean="0">
                <a:solidFill>
                  <a:schemeClr val="bg1"/>
                </a:solidFill>
                <a:latin typeface="Arial Unicode MS" pitchFamily="34" charset="-128"/>
              </a:rPr>
              <a:t>ó</a:t>
            </a:r>
            <a:r>
              <a:rPr lang="pl-PL" sz="2000" smtClean="0">
                <a:solidFill>
                  <a:schemeClr val="bg1"/>
                </a:solidFill>
              </a:rPr>
              <a:t>r młodzieży do jednego oddziału (16 uczni</a:t>
            </a:r>
            <a:r>
              <a:rPr lang="pl-PL" sz="2000" smtClean="0">
                <a:solidFill>
                  <a:schemeClr val="bg1"/>
                </a:solidFill>
                <a:latin typeface="Arial Unicode MS" pitchFamily="34" charset="-128"/>
              </a:rPr>
              <a:t>ó</a:t>
            </a:r>
            <a:r>
              <a:rPr lang="pl-PL" sz="2000" smtClean="0">
                <a:solidFill>
                  <a:schemeClr val="bg1"/>
                </a:solidFill>
              </a:rPr>
              <a:t>w) </a:t>
            </a:r>
          </a:p>
          <a:p>
            <a:pPr eaLnBrk="1" hangingPunct="1">
              <a:spcBef>
                <a:spcPct val="30000"/>
              </a:spcBef>
              <a:buClr>
                <a:schemeClr val="bg1"/>
              </a:buClr>
            </a:pPr>
            <a:r>
              <a:rPr lang="pl-PL" sz="2000" smtClean="0">
                <a:solidFill>
                  <a:schemeClr val="bg1"/>
                </a:solidFill>
              </a:rPr>
              <a:t>rozszerzenia: geografia, j. angielski </a:t>
            </a:r>
          </a:p>
          <a:p>
            <a:pPr eaLnBrk="1" hangingPunct="1">
              <a:spcBef>
                <a:spcPct val="30000"/>
              </a:spcBef>
              <a:buClr>
                <a:schemeClr val="bg1"/>
              </a:buClr>
            </a:pPr>
            <a:r>
              <a:rPr lang="pl-PL" sz="2000" smtClean="0">
                <a:solidFill>
                  <a:schemeClr val="bg1"/>
                </a:solidFill>
              </a:rPr>
              <a:t>przedmioty zawodowe: organizacja pracy w hotelarstwie, podstawy hotelarstwa, działalność recepcji, obsługa konsumenta, marketing usług hotelarskich, język obcy  angielski, pracownie: hotelarska i obsługi informatycznej </a:t>
            </a:r>
          </a:p>
          <a:p>
            <a:pPr eaLnBrk="1" hangingPunct="1">
              <a:spcBef>
                <a:spcPct val="30000"/>
              </a:spcBef>
              <a:buClr>
                <a:schemeClr val="bg1"/>
              </a:buClr>
            </a:pPr>
            <a:r>
              <a:rPr lang="pl-PL" sz="2000" smtClean="0">
                <a:solidFill>
                  <a:schemeClr val="bg1"/>
                </a:solidFill>
              </a:rPr>
              <a:t>praktyka zawodowa w hotelach i przedsiębiorstwach turystycznych     lub w ramach programu Erasmus+ w Anglii </a:t>
            </a:r>
          </a:p>
          <a:p>
            <a:pPr eaLnBrk="1" hangingPunct="1">
              <a:spcBef>
                <a:spcPct val="30000"/>
              </a:spcBef>
              <a:buClr>
                <a:schemeClr val="bg1"/>
              </a:buClr>
            </a:pPr>
            <a:r>
              <a:rPr lang="pl-PL" sz="2000" smtClean="0">
                <a:solidFill>
                  <a:schemeClr val="bg1"/>
                </a:solidFill>
              </a:rPr>
              <a:t>przewiduje się wymianę uczni</a:t>
            </a:r>
            <a:r>
              <a:rPr lang="pl-PL" sz="2000" smtClean="0">
                <a:solidFill>
                  <a:schemeClr val="bg1"/>
                </a:solidFill>
                <a:latin typeface="Arial Unicode MS" pitchFamily="34" charset="-128"/>
              </a:rPr>
              <a:t>ó</a:t>
            </a:r>
            <a:r>
              <a:rPr lang="pl-PL" sz="2000" smtClean="0">
                <a:solidFill>
                  <a:schemeClr val="bg1"/>
                </a:solidFill>
              </a:rPr>
              <a:t>w ze szkołami w Niemczech </a:t>
            </a:r>
          </a:p>
          <a:p>
            <a:pPr eaLnBrk="1" hangingPunct="1">
              <a:spcBef>
                <a:spcPct val="30000"/>
              </a:spcBef>
              <a:buClr>
                <a:schemeClr val="bg1"/>
              </a:buClr>
            </a:pPr>
            <a:r>
              <a:rPr lang="pl-PL" sz="2000" smtClean="0">
                <a:solidFill>
                  <a:schemeClr val="bg1"/>
                </a:solidFill>
              </a:rPr>
              <a:t>po ukończeniu klasy IV następuje egzamin maturalny oraz egzaminy       z dwóch kwalifikacji, które umożliwiają uzyskanie tytułu technik hotelarstwa</a:t>
            </a:r>
          </a:p>
        </p:txBody>
      </p:sp>
      <p:pic>
        <p:nvPicPr>
          <p:cNvPr id="5" name="Obraz 4" descr="tarcza ekono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1284341" cy="1533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981075"/>
            <a:ext cx="8686800" cy="838200"/>
          </a:xfrm>
        </p:spPr>
        <p:txBody>
          <a:bodyPr/>
          <a:lstStyle/>
          <a:p>
            <a:pPr eaLnBrk="1" hangingPunct="1"/>
            <a:r>
              <a:rPr lang="pl-PL" sz="3600" dirty="0" smtClean="0"/>
              <a:t>Technikum w zawodzie </a:t>
            </a:r>
            <a:br>
              <a:rPr lang="pl-PL" sz="3600" dirty="0" smtClean="0"/>
            </a:br>
            <a:r>
              <a:rPr lang="pl-PL" sz="3600" dirty="0" smtClean="0"/>
              <a:t>technik obsługi turystycznej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916113"/>
            <a:ext cx="8686800" cy="4572000"/>
          </a:xfrm>
          <a:noFill/>
        </p:spPr>
        <p:txBody>
          <a:bodyPr/>
          <a:lstStyle/>
          <a:p>
            <a:pPr eaLnBrk="1" hangingPunct="1">
              <a:spcBef>
                <a:spcPct val="30000"/>
              </a:spcBef>
              <a:buClr>
                <a:schemeClr val="bg1"/>
              </a:buClr>
            </a:pPr>
            <a:r>
              <a:rPr lang="pl-PL" sz="1900" smtClean="0">
                <a:solidFill>
                  <a:schemeClr val="bg1"/>
                </a:solidFill>
              </a:rPr>
              <a:t>nauka trwa 4 lata </a:t>
            </a:r>
          </a:p>
          <a:p>
            <a:pPr eaLnBrk="1" hangingPunct="1">
              <a:spcBef>
                <a:spcPct val="30000"/>
              </a:spcBef>
              <a:buClr>
                <a:schemeClr val="bg1"/>
              </a:buClr>
            </a:pPr>
            <a:r>
              <a:rPr lang="pl-PL" sz="1900" smtClean="0">
                <a:solidFill>
                  <a:schemeClr val="bg1"/>
                </a:solidFill>
              </a:rPr>
              <a:t>planujemy nab</a:t>
            </a:r>
            <a:r>
              <a:rPr lang="pl-PL" sz="1900" smtClean="0">
                <a:solidFill>
                  <a:schemeClr val="bg1"/>
                </a:solidFill>
                <a:latin typeface="Arial Unicode MS" pitchFamily="34" charset="-128"/>
              </a:rPr>
              <a:t>ó</a:t>
            </a:r>
            <a:r>
              <a:rPr lang="pl-PL" sz="1900" smtClean="0">
                <a:solidFill>
                  <a:schemeClr val="bg1"/>
                </a:solidFill>
              </a:rPr>
              <a:t>r młodzieży do jednego oddziału (16 uczni</a:t>
            </a:r>
            <a:r>
              <a:rPr lang="pl-PL" sz="1900" smtClean="0">
                <a:solidFill>
                  <a:schemeClr val="bg1"/>
                </a:solidFill>
                <a:latin typeface="Arial Unicode MS" pitchFamily="34" charset="-128"/>
              </a:rPr>
              <a:t>ó</a:t>
            </a:r>
            <a:r>
              <a:rPr lang="pl-PL" sz="1900" smtClean="0">
                <a:solidFill>
                  <a:schemeClr val="bg1"/>
                </a:solidFill>
              </a:rPr>
              <a:t>w) </a:t>
            </a:r>
          </a:p>
          <a:p>
            <a:pPr eaLnBrk="1" hangingPunct="1">
              <a:spcBef>
                <a:spcPct val="30000"/>
              </a:spcBef>
              <a:buClr>
                <a:schemeClr val="bg1"/>
              </a:buClr>
            </a:pPr>
            <a:r>
              <a:rPr lang="pl-PL" sz="1900" smtClean="0">
                <a:solidFill>
                  <a:schemeClr val="bg1"/>
                </a:solidFill>
              </a:rPr>
              <a:t>rozszerzenia: geografia, j. angielski  </a:t>
            </a:r>
          </a:p>
          <a:p>
            <a:pPr eaLnBrk="1" hangingPunct="1">
              <a:spcBef>
                <a:spcPct val="30000"/>
              </a:spcBef>
              <a:buClr>
                <a:schemeClr val="bg1"/>
              </a:buClr>
            </a:pPr>
            <a:r>
              <a:rPr lang="pl-PL" sz="1900" smtClean="0">
                <a:solidFill>
                  <a:schemeClr val="bg1"/>
                </a:solidFill>
              </a:rPr>
              <a:t>przedmioty zawodowe: podstawy turystyki, działalność gospodarcza w turystyce, geografia turystyczna, marketing usług turystycznych, pracownie: obsługi informatycznej i turystyki, język obcy zawodowy - j. angielski </a:t>
            </a:r>
          </a:p>
          <a:p>
            <a:pPr eaLnBrk="1" hangingPunct="1">
              <a:spcBef>
                <a:spcPct val="30000"/>
              </a:spcBef>
              <a:buClr>
                <a:schemeClr val="bg1"/>
              </a:buClr>
            </a:pPr>
            <a:r>
              <a:rPr lang="pl-PL" sz="1900" smtClean="0">
                <a:solidFill>
                  <a:schemeClr val="bg1"/>
                </a:solidFill>
              </a:rPr>
              <a:t>praktyka zawodowa w biurach podr</a:t>
            </a:r>
            <a:r>
              <a:rPr lang="pl-PL" sz="1900" smtClean="0">
                <a:solidFill>
                  <a:schemeClr val="bg1"/>
                </a:solidFill>
                <a:latin typeface="Arial Unicode MS" pitchFamily="34" charset="-128"/>
              </a:rPr>
              <a:t>ó</a:t>
            </a:r>
            <a:r>
              <a:rPr lang="pl-PL" sz="1900" smtClean="0">
                <a:solidFill>
                  <a:schemeClr val="bg1"/>
                </a:solidFill>
              </a:rPr>
              <a:t>ży i przedsiębiorstwach turystycznych</a:t>
            </a:r>
          </a:p>
          <a:p>
            <a:pPr eaLnBrk="1" hangingPunct="1">
              <a:spcBef>
                <a:spcPct val="30000"/>
              </a:spcBef>
              <a:buClr>
                <a:schemeClr val="bg1"/>
              </a:buClr>
            </a:pPr>
            <a:r>
              <a:rPr lang="pl-PL" sz="1900" smtClean="0">
                <a:solidFill>
                  <a:schemeClr val="bg1"/>
                </a:solidFill>
              </a:rPr>
              <a:t>możliwość odbycia praktyki zawodowej w Niemczech i w Anglii w ramach programu Erasmus + </a:t>
            </a:r>
          </a:p>
          <a:p>
            <a:pPr eaLnBrk="1" hangingPunct="1">
              <a:spcBef>
                <a:spcPct val="30000"/>
              </a:spcBef>
              <a:buClr>
                <a:schemeClr val="bg1"/>
              </a:buClr>
            </a:pPr>
            <a:r>
              <a:rPr lang="pl-PL" sz="1900" smtClean="0">
                <a:solidFill>
                  <a:schemeClr val="bg1"/>
                </a:solidFill>
              </a:rPr>
              <a:t>po ukończeniu klasy IV następuje egzamin maturalny oraz egzamin                    z dwóch kwalifikacji , który umożliwia uzyskanie tytułu technik obsługi turystycznej </a:t>
            </a:r>
          </a:p>
        </p:txBody>
      </p:sp>
      <p:pic>
        <p:nvPicPr>
          <p:cNvPr id="5" name="Obraz 4" descr="tarcza ekono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1085687" cy="1296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001072117">
  <a:themeElements>
    <a:clrScheme name="TS001072117 12">
      <a:dk1>
        <a:srgbClr val="969696"/>
      </a:dk1>
      <a:lt1>
        <a:srgbClr val="FFFFFF"/>
      </a:lt1>
      <a:dk2>
        <a:srgbClr val="99EFF1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7F7F7F"/>
      </a:accent4>
      <a:accent5>
        <a:srgbClr val="DAEDEF"/>
      </a:accent5>
      <a:accent6>
        <a:srgbClr val="2D2D8A"/>
      </a:accent6>
      <a:hlink>
        <a:srgbClr val="009999"/>
      </a:hlink>
      <a:folHlink>
        <a:srgbClr val="669900"/>
      </a:folHlink>
    </a:clrScheme>
    <a:fontScheme name="TS001072117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S001072117 1">
        <a:dk1>
          <a:srgbClr val="336699"/>
        </a:dk1>
        <a:lt1>
          <a:srgbClr val="FFFFFF"/>
        </a:lt1>
        <a:dk2>
          <a:srgbClr val="87BBDF"/>
        </a:dk2>
        <a:lt2>
          <a:srgbClr val="E3EBF1"/>
        </a:lt2>
        <a:accent1>
          <a:srgbClr val="0099CC"/>
        </a:accent1>
        <a:accent2>
          <a:srgbClr val="468A4B"/>
        </a:accent2>
        <a:accent3>
          <a:srgbClr val="C3DAEC"/>
        </a:accent3>
        <a:accent4>
          <a:srgbClr val="DADADA"/>
        </a:accent4>
        <a:accent5>
          <a:srgbClr val="AACAE2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S001072117 2">
        <a:dk1>
          <a:srgbClr val="777777"/>
        </a:dk1>
        <a:lt1>
          <a:srgbClr val="FFFFFF"/>
        </a:lt1>
        <a:dk2>
          <a:srgbClr val="B7B9AF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D8D9D4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S001072117 3">
        <a:dk1>
          <a:srgbClr val="3E3E5C"/>
        </a:dk1>
        <a:lt1>
          <a:srgbClr val="FFFFFF"/>
        </a:lt1>
        <a:dk2>
          <a:srgbClr val="5C87A4"/>
        </a:dk2>
        <a:lt2>
          <a:srgbClr val="FFFFFF"/>
        </a:lt2>
        <a:accent1>
          <a:srgbClr val="4C8877"/>
        </a:accent1>
        <a:accent2>
          <a:srgbClr val="6666FF"/>
        </a:accent2>
        <a:accent3>
          <a:srgbClr val="B5C3CF"/>
        </a:accent3>
        <a:accent4>
          <a:srgbClr val="DADADA"/>
        </a:accent4>
        <a:accent5>
          <a:srgbClr val="B2C3BD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S001072117 4">
        <a:dk1>
          <a:srgbClr val="003366"/>
        </a:dk1>
        <a:lt1>
          <a:srgbClr val="FFFFFF"/>
        </a:lt1>
        <a:dk2>
          <a:srgbClr val="1C72E4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BBCEF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S001072117 5">
        <a:dk1>
          <a:srgbClr val="003366"/>
        </a:dk1>
        <a:lt1>
          <a:srgbClr val="FFFFFF"/>
        </a:lt1>
        <a:dk2>
          <a:srgbClr val="99D3FF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CAE6FF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S001072117 6">
        <a:dk1>
          <a:srgbClr val="3F7EBD"/>
        </a:dk1>
        <a:lt1>
          <a:srgbClr val="D9F8FF"/>
        </a:lt1>
        <a:dk2>
          <a:srgbClr val="336699"/>
        </a:dk2>
        <a:lt2>
          <a:srgbClr val="777777"/>
        </a:lt2>
        <a:accent1>
          <a:srgbClr val="CCECFF"/>
        </a:accent1>
        <a:accent2>
          <a:srgbClr val="579CDB"/>
        </a:accent2>
        <a:accent3>
          <a:srgbClr val="E9FBFF"/>
        </a:accent3>
        <a:accent4>
          <a:srgbClr val="346BA1"/>
        </a:accent4>
        <a:accent5>
          <a:srgbClr val="E2F4FF"/>
        </a:accent5>
        <a:accent6>
          <a:srgbClr val="4E8DC6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S001072117 7">
        <a:dk1>
          <a:srgbClr val="5C1F00"/>
        </a:dk1>
        <a:lt1>
          <a:srgbClr val="FFFFFF"/>
        </a:lt1>
        <a:dk2>
          <a:srgbClr val="A84724"/>
        </a:dk2>
        <a:lt2>
          <a:srgbClr val="DFD293"/>
        </a:lt2>
        <a:accent1>
          <a:srgbClr val="DF7475"/>
        </a:accent1>
        <a:accent2>
          <a:srgbClr val="5C8FC2"/>
        </a:accent2>
        <a:accent3>
          <a:srgbClr val="D1B1AC"/>
        </a:accent3>
        <a:accent4>
          <a:srgbClr val="DADADA"/>
        </a:accent4>
        <a:accent5>
          <a:srgbClr val="ECBCBD"/>
        </a:accent5>
        <a:accent6>
          <a:srgbClr val="5381B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S001072117 8">
        <a:dk1>
          <a:srgbClr val="3E3E5C"/>
        </a:dk1>
        <a:lt1>
          <a:srgbClr val="C2FEE1"/>
        </a:lt1>
        <a:dk2>
          <a:srgbClr val="0066CC"/>
        </a:dk2>
        <a:lt2>
          <a:srgbClr val="CCECFF"/>
        </a:lt2>
        <a:accent1>
          <a:srgbClr val="3C9698"/>
        </a:accent1>
        <a:accent2>
          <a:srgbClr val="6666FF"/>
        </a:accent2>
        <a:accent3>
          <a:srgbClr val="AAB8E2"/>
        </a:accent3>
        <a:accent4>
          <a:srgbClr val="A5D9C0"/>
        </a:accent4>
        <a:accent5>
          <a:srgbClr val="AFC9CA"/>
        </a:accent5>
        <a:accent6>
          <a:srgbClr val="5C5CE7"/>
        </a:accent6>
        <a:hlink>
          <a:srgbClr val="99CCFF"/>
        </a:hlink>
        <a:folHlink>
          <a:srgbClr val="CC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S001072117 9">
        <a:dk1>
          <a:srgbClr val="969696"/>
        </a:dk1>
        <a:lt1>
          <a:srgbClr val="FFFFFF"/>
        </a:lt1>
        <a:dk2>
          <a:srgbClr val="0099CC"/>
        </a:dk2>
        <a:lt2>
          <a:srgbClr val="969696"/>
        </a:lt2>
        <a:accent1>
          <a:srgbClr val="D2F8B8"/>
        </a:accent1>
        <a:accent2>
          <a:srgbClr val="CCCC00"/>
        </a:accent2>
        <a:accent3>
          <a:srgbClr val="FFFFFF"/>
        </a:accent3>
        <a:accent4>
          <a:srgbClr val="7F7F7F"/>
        </a:accent4>
        <a:accent5>
          <a:srgbClr val="E5FBD8"/>
        </a:accent5>
        <a:accent6>
          <a:srgbClr val="B9B900"/>
        </a:accent6>
        <a:hlink>
          <a:srgbClr val="00CC99"/>
        </a:hlink>
        <a:folHlink>
          <a:srgbClr val="33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S001072117 10">
        <a:dk1>
          <a:srgbClr val="CCFFCC"/>
        </a:dk1>
        <a:lt1>
          <a:srgbClr val="FFFFFF"/>
        </a:lt1>
        <a:dk2>
          <a:srgbClr val="9BD9FF"/>
        </a:dk2>
        <a:lt2>
          <a:srgbClr val="808080"/>
        </a:lt2>
        <a:accent1>
          <a:srgbClr val="6DB6FF"/>
        </a:accent1>
        <a:accent2>
          <a:srgbClr val="CCFFCC"/>
        </a:accent2>
        <a:accent3>
          <a:srgbClr val="FFFFFF"/>
        </a:accent3>
        <a:accent4>
          <a:srgbClr val="AEDAAE"/>
        </a:accent4>
        <a:accent5>
          <a:srgbClr val="BAD7FF"/>
        </a:accent5>
        <a:accent6>
          <a:srgbClr val="B9E7B9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S001072117 11">
        <a:dk1>
          <a:srgbClr val="EAEAEA"/>
        </a:dk1>
        <a:lt1>
          <a:srgbClr val="FFFFFF"/>
        </a:lt1>
        <a:dk2>
          <a:srgbClr val="EAEAEA"/>
        </a:dk2>
        <a:lt2>
          <a:srgbClr val="333333"/>
        </a:lt2>
        <a:accent1>
          <a:srgbClr val="B2B2B2"/>
        </a:accent1>
        <a:accent2>
          <a:srgbClr val="808080"/>
        </a:accent2>
        <a:accent3>
          <a:srgbClr val="FFFFFF"/>
        </a:accent3>
        <a:accent4>
          <a:srgbClr val="C8C8C8"/>
        </a:accent4>
        <a:accent5>
          <a:srgbClr val="D5D5D5"/>
        </a:accent5>
        <a:accent6>
          <a:srgbClr val="737373"/>
        </a:accent6>
        <a:hlink>
          <a:srgbClr val="4D4D4D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S001072117 12">
        <a:dk1>
          <a:srgbClr val="969696"/>
        </a:dk1>
        <a:lt1>
          <a:srgbClr val="FFFFFF"/>
        </a:lt1>
        <a:dk2>
          <a:srgbClr val="99EFF1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7F7F7F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66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2184</TotalTime>
  <Words>1478</Words>
  <Application>Microsoft Office PowerPoint</Application>
  <PresentationFormat>Pokaz na ekranie (4:3)</PresentationFormat>
  <Paragraphs>158</Paragraphs>
  <Slides>54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54</vt:i4>
      </vt:variant>
    </vt:vector>
  </HeadingPairs>
  <TitlesOfParts>
    <vt:vector size="55" baseType="lpstr">
      <vt:lpstr>TS001072117</vt:lpstr>
      <vt:lpstr>Zespół Szkół  Ekonomiczno - Usługowych         im. Stanisława Staszica  w Bytowie</vt:lpstr>
      <vt:lpstr>Szkoły ponadgimnazjalne  w roku szkolnym 2018/2019</vt:lpstr>
      <vt:lpstr>Slajd 3</vt:lpstr>
      <vt:lpstr>Slajd 4</vt:lpstr>
      <vt:lpstr>Najnowocześniejsza pracownia tech. gastronomicznej w kraju o wart. 500 tys zl.</vt:lpstr>
      <vt:lpstr>Technikum w zawodzie  technik ekonomista</vt:lpstr>
      <vt:lpstr>Technikum w zawodzie  technik handlowiec</vt:lpstr>
      <vt:lpstr>Technikum w zawodzie  technik hotelarstwa</vt:lpstr>
      <vt:lpstr>Technikum w zawodzie  technik obsługi turystycznej</vt:lpstr>
      <vt:lpstr>Technikum w zawodzie  technik żywienia i usług gastronomicznych</vt:lpstr>
      <vt:lpstr>Szkoła promuje kształcenie zawodowe poprzez imprezy, takie jak pasowanie na kucharza: I TŻ i UG, </vt:lpstr>
      <vt:lpstr>Nasza nowa pracownia</vt:lpstr>
      <vt:lpstr>Slajd 13</vt:lpstr>
      <vt:lpstr>Slajd 14</vt:lpstr>
      <vt:lpstr>Technik spedytor</vt:lpstr>
      <vt:lpstr>Perspektywy pracy   „Dostawa na czas” to motto wielu firm </vt:lpstr>
      <vt:lpstr>Slajd 17</vt:lpstr>
      <vt:lpstr>Slajd 18</vt:lpstr>
      <vt:lpstr>Slajd 19</vt:lpstr>
      <vt:lpstr>Ekonom to szkoła prestiżu  i sukcesu:</vt:lpstr>
      <vt:lpstr>Ekonom to prestiż i pewny sukces edukacyjny:</vt:lpstr>
      <vt:lpstr>Slajd 22</vt:lpstr>
      <vt:lpstr>Slajd 23</vt:lpstr>
      <vt:lpstr>Slajd 24</vt:lpstr>
      <vt:lpstr>Ekonom sprawi, że wybrany zawód stanie się Twoją PASJĄ!</vt:lpstr>
      <vt:lpstr>Ekonom sprawi, że wybrany zawód stanie się Twoją PASJĄ!</vt:lpstr>
      <vt:lpstr>Języki obce w szkole</vt:lpstr>
      <vt:lpstr>Slajd 28</vt:lpstr>
      <vt:lpstr>uczniowie osiągają wysokie wyniki w nauce, za co otrzymują stypendia, np. Prezesa Rady Ministrów, Marszałka woj. Pomorskiego czy starosty Powiatu Bytowskiego, Dyrektora Szkoły </vt:lpstr>
      <vt:lpstr>Uczennice szkoły podczas stażu w Londynie, 2014</vt:lpstr>
      <vt:lpstr>Portsmouth, maj 2015r.</vt:lpstr>
      <vt:lpstr>Stażyści podczas uroczystości odbioru certyfikatów Europas  2015 r.</vt:lpstr>
      <vt:lpstr>Podsumowanie stażu w 2016 r.</vt:lpstr>
      <vt:lpstr>Slajd 34</vt:lpstr>
      <vt:lpstr>Nasi sportowcy zostali sklasyfikowani  na 6. miejscu w województwie pomorskim w 2016 r. </vt:lpstr>
      <vt:lpstr>Sztafeta 8x800m chłopców zdobyła brązowy medal mistrzostw Polski w Łodzi w kwietniu  2015 r.</vt:lpstr>
      <vt:lpstr>Przez dwa tygodnie warsztaty z uczniami prowadzą studenci z różnych krajów, np. :  Hiszpanii, Chin i Włoch /maj 2017/ </vt:lpstr>
      <vt:lpstr>Szkoła realizuje ciekawe projekty, np. edukacji obywatelskiej, Warszawa 2014r.</vt:lpstr>
      <vt:lpstr>Nie samą nauką uczeń żyje…</vt:lpstr>
      <vt:lpstr>Slajd 40</vt:lpstr>
      <vt:lpstr>Pracownia zawodowa: recepcja, biuro turystyczne</vt:lpstr>
      <vt:lpstr>Pracownia hotelarstwa</vt:lpstr>
      <vt:lpstr>Pracownia technologii gastronomicznej</vt:lpstr>
      <vt:lpstr>Warsztaty w nowej pracowni z  p. Budynkiem</vt:lpstr>
      <vt:lpstr>Nowa pracownia sprzedaży dla technika handlowca</vt:lpstr>
      <vt:lpstr>Szkolna pracownia obsługi konsumenta– bar </vt:lpstr>
      <vt:lpstr>Pracownia obsługi konsumenta</vt:lpstr>
      <vt:lpstr>Kącik relaksu –inicjatywa SU</vt:lpstr>
      <vt:lpstr>Projekty realizowane w szkole</vt:lpstr>
      <vt:lpstr>Projekt Wojna i Pokój wizyta w Foggi we Włoszech, marzec 2014r.</vt:lpstr>
      <vt:lpstr>Corocznie odbywa się wymiana uczniów ze szkołą w Sasnitz na Rugii</vt:lpstr>
      <vt:lpstr>Do historii szkoły przejdzie jedyna w Polsce w 2012 r. wymiana uczniów z Koreą Południową</vt:lpstr>
      <vt:lpstr>Bezpieczeństwo w szkole gwarantują elektroniczne karty dostępu</vt:lpstr>
      <vt:lpstr>Slajd 54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Zespół Szkół  Ekonomiczno- Rolniczych         im. Stanisława Staszica  w Bytowie</dc:title>
  <dc:creator>hp</dc:creator>
  <cp:lastModifiedBy>Dyrektor</cp:lastModifiedBy>
  <cp:revision>289</cp:revision>
  <dcterms:created xsi:type="dcterms:W3CDTF">2011-04-15T09:35:37Z</dcterms:created>
  <dcterms:modified xsi:type="dcterms:W3CDTF">2018-04-09T07:14:04Z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TC010690989990</vt:lpwstr>
  </property>
</Properties>
</file>