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FB77A6A-0F0A-4E68-9A8C-B4DCD425A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F5775ADA-3A11-4818-87C3-872DDA226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96F3EA2-0C60-4508-BD96-91F3F636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13F88F1-82A5-444E-BD30-1B53CA4A2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4A9C63B-0BF4-47FB-905E-74369A267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6791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B13CEEA-7154-42BE-89B6-B53560175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5C0C521A-EDB9-4D5D-9FEA-C9322BE91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B7949B9-0A39-42C9-9300-97E08234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D70080F-E074-4C51-A80B-359334BD4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1E2F5AA-EBD0-4A36-801B-F75AFD4B9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5813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32FD15C9-6FAA-4692-9848-DDEF442AC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F6E91CBE-E16A-48E2-B22E-D4E2A7565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BF3429C-9087-4BCF-A68B-E74135B38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7090532-9F1C-4FF3-A7F5-4A8F1636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D7018C8-7DA3-433A-9279-91222366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7845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5B906B2-69FE-40AA-B795-AD8BCF21F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167C88B-A238-46AF-8C3B-4EA672A09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45941CD-32C3-4EDE-A40B-5E3D7176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988C5A8-F9A4-47EB-A71E-8009A6D5E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6B62D4A-EA99-4895-B404-5886EC80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7652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E51A279-FD25-487D-AF43-64008EAD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14D80D72-02BF-4D46-9451-A3DE5815C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0B5E149-2464-4091-8C4E-FDEE0FD0E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EF5404C-CE19-4840-BB8D-96F59B3B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ECBA4730-F6A8-4EB4-88F0-8C5AEFA2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3427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D310BF0-F3B5-45C1-AD35-E6552D434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FAD03EC-208D-4420-BCA6-315D24EAC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8A9531A-821E-47FA-AC45-2F4126D09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41678EB-1324-4595-A9D5-EBB47DEA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68CC4AD8-9ACB-43B0-A81F-49B43239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2ED38B13-E66E-4636-95E9-30B990F48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3238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0CB6D69-7180-4C24-BB29-462FF5BBB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0B0763FA-1690-46AA-B119-5D09BF168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9ADAA7C2-AF4F-4D76-8FE9-BFD6FA687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9E5C1767-D900-4E77-8D93-432CC089E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3294D6BF-60A7-4DAD-BF1B-8E978CA0F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1095CB3B-C5C4-4F6B-83CA-DD0DF599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D559308F-17D6-478D-9648-8C490134C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ED55F966-B98A-4F9E-B079-690142CAA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9363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47A54A7-B551-4C58-A9FE-E7CDF60D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CA867CED-2952-4D54-84AC-D078286A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09456CB6-55F6-404E-A39D-9E35CA190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CF83DA1E-C3BF-4624-88BB-661AF384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8187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EBF4770E-3A91-4A91-8B94-84FE2846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68E9CA31-62C6-4B88-BC38-C1F4FDE31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C3C77D62-2607-499C-B674-D6FD87B1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4126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31260B8-11C8-49D1-89C8-B7E75ACA6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FA2D3A3-D5D5-443B-AF5E-3BC11BAD7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560153FD-402F-4BEF-B0FC-C0A0DC846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8AF78D14-E3F6-4E7C-8C79-4772CC2EE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AF32EAFB-6E6E-4618-B6AD-EAFA43839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D5B97A75-E159-4668-8FCB-085398EB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6428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76F22A4-02DF-49B2-8EAF-65B72C435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764F3BEC-FF7F-405D-895E-CA3A03B7B2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D342F868-C309-479D-8192-7471617DF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BE0F7091-4649-49C3-A7BE-466FCC59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37B1-D08C-43CB-8EC5-7744BFC7B354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9389749-AD21-49EB-AC94-6E0E479A5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0C890EB3-C9C8-45FE-A85E-049CA4729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8DCA-6D13-42E8-ADB6-09C6203BF3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9791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F4F9EEBE-31CE-4D64-8F2F-071EBB25A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784D6331-3020-4EFF-8804-B9BFFC492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CF48A42-D2D8-4DE3-A570-BE02348B7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D37B1-D08C-43CB-8EC5-7744BFC7B354}" type="datetimeFigureOut">
              <a:rPr lang="pl-PL" smtClean="0"/>
              <a:pPr/>
              <a:t>2021-02-16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DB098CF-9869-4221-8623-E5123F9E1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8998046-B1BC-4029-ABA2-1303EDFA5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B8DCA-6D13-42E8-ADB6-09C6203BF3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259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kruszyniany.com.pl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ndie, Taj Mahal, Agra, Grób, Temple">
            <a:extLst>
              <a:ext uri="{FF2B5EF4-FFF2-40B4-BE49-F238E27FC236}">
                <a16:creationId xmlns:a16="http://schemas.microsoft.com/office/drawing/2014/main" xmlns="" id="{2CB95154-0693-4FBE-8B44-D87F116A46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846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EB90F76-4F68-4599-9F16-10E2ADA2E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RELIGIE ŚWIATA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CAADA4C6-D030-4F4A-BF26-0C77E25D9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Autofit/>
          </a:bodyPr>
          <a:lstStyle/>
          <a:p>
            <a:r>
              <a:rPr lang="pl-PL" sz="8000" b="1" dirty="0">
                <a:solidFill>
                  <a:srgbClr val="FFFFFF"/>
                </a:solidFill>
              </a:rPr>
              <a:t>ISLAM</a:t>
            </a:r>
          </a:p>
        </p:txBody>
      </p:sp>
    </p:spTree>
    <p:extLst>
      <p:ext uri="{BB962C8B-B14F-4D97-AF65-F5344CB8AC3E}">
        <p14:creationId xmlns:p14="http://schemas.microsoft.com/office/powerpoint/2010/main" xmlns="" val="2679347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xmlns="" id="{6234BCC6-39B9-47D9-8BF8-C665401AE2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Obraz zawierający zewnętrzne, budynek, droga, dom&#10;&#10;Opis wygenerowany automatycznie">
            <a:extLst>
              <a:ext uri="{FF2B5EF4-FFF2-40B4-BE49-F238E27FC236}">
                <a16:creationId xmlns:a16="http://schemas.microsoft.com/office/drawing/2014/main" xmlns="" id="{5C732430-663F-4DF1-948F-5E28DB8F25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818" r="-2" b="12014"/>
          <a:stretch/>
        </p:blipFill>
        <p:spPr bwMode="auto"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Obraz zawierający zewnętrzne, trawa, zielony, budynek&#10;&#10;Opis wygenerowany automatycznie">
            <a:extLst>
              <a:ext uri="{FF2B5EF4-FFF2-40B4-BE49-F238E27FC236}">
                <a16:creationId xmlns:a16="http://schemas.microsoft.com/office/drawing/2014/main" xmlns="" id="{DBD38F91-02CB-4250-BC3D-D338250E8D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3936" r="-2" b="1896"/>
          <a:stretch/>
        </p:blipFill>
        <p:spPr bwMode="auto">
          <a:xfrm>
            <a:off x="4883025" y="3493008"/>
            <a:ext cx="7308975" cy="4062798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8" name="Freeform: Shape 77">
            <a:extLst>
              <a:ext uri="{FF2B5EF4-FFF2-40B4-BE49-F238E27FC236}">
                <a16:creationId xmlns:a16="http://schemas.microsoft.com/office/drawing/2014/main" xmlns="" id="{72A9CE9D-DAC3-40AF-B504-78A64A909F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0" name="Freeform: Shape 79">
            <a:extLst>
              <a:ext uri="{FF2B5EF4-FFF2-40B4-BE49-F238E27FC236}">
                <a16:creationId xmlns:a16="http://schemas.microsoft.com/office/drawing/2014/main" xmlns="" id="{506D7452-6CDE-4381-86CE-07B2459383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xmlns="" id="{0A2ECC42-BB98-4857-993A-68526A6EE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912" y="1524659"/>
            <a:ext cx="5019074" cy="2774088"/>
          </a:xfrm>
        </p:spPr>
        <p:txBody>
          <a:bodyPr>
            <a:normAutofit/>
          </a:bodyPr>
          <a:lstStyle/>
          <a:p>
            <a:pPr algn="l"/>
            <a:r>
              <a:rPr lang="pl-PL" sz="5400"/>
              <a:t>TATARZY POLSCY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ACD854B5-C6C0-48F3-BA0F-83F2CD9DA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912" y="4687367"/>
            <a:ext cx="4917948" cy="1335024"/>
          </a:xfrm>
        </p:spPr>
        <p:txBody>
          <a:bodyPr>
            <a:normAutofit/>
          </a:bodyPr>
          <a:lstStyle/>
          <a:p>
            <a:pPr algn="l"/>
            <a:r>
              <a:rPr lang="pl-PL" sz="1300"/>
              <a:t>Zabytkowe meczety w Kruszynianach i Bohonikach (województwo podlaskie) postawili Tatarzy, którzy zamieszkiwali w Polsce od XVII wieku, kiedy to król Jan III Sobieski nadał im tamtejsze ziemie w zamian za ich wojenne wsparcie. Potomkowie Tatarów do dziś zamieszkują tamte tereny, opiekują się meczetami i promują swoją kulturę wśród odwiedzających ich turystów. </a:t>
            </a:r>
          </a:p>
          <a:p>
            <a:pPr algn="l"/>
            <a:endParaRPr lang="pl-PL" sz="130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762DA937-8B55-4317-BD32-98D7AF30E3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C52EE5A8-045B-4D39-8ED1-513334085E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9098" y="4461119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7052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198">
            <a:extLst>
              <a:ext uri="{FF2B5EF4-FFF2-40B4-BE49-F238E27FC236}">
                <a16:creationId xmlns:a16="http://schemas.microsoft.com/office/drawing/2014/main" xmlns="" id="{27BDFED6-6E33-4606-AFE2-886ADB1C01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5D53A2A4-E487-4D49-A6B5-015A906B66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671" r="-1" b="16670"/>
          <a:stretch/>
        </p:blipFill>
        <p:spPr bwMode="auto">
          <a:xfrm>
            <a:off x="4547937" y="-5"/>
            <a:ext cx="7644062" cy="368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7F1E0666-0CBA-4FB8-AD70-CC9EF2B681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8242" r="1" b="15007"/>
          <a:stretch/>
        </p:blipFill>
        <p:spPr bwMode="auto">
          <a:xfrm>
            <a:off x="4547938" y="3681409"/>
            <a:ext cx="7644062" cy="317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Rectangle 200">
            <a:extLst>
              <a:ext uri="{FF2B5EF4-FFF2-40B4-BE49-F238E27FC236}">
                <a16:creationId xmlns:a16="http://schemas.microsoft.com/office/drawing/2014/main" xmlns="" id="{890DEF05-784E-4B61-89E4-04C4ECF4E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B111404-6EA4-4251-A7F8-9281C932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219"/>
            <a:ext cx="539591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Wszystkie</a:t>
            </a:r>
            <a: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obrazy</a:t>
            </a:r>
            <a: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pochodzą</a:t>
            </a:r>
            <a: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ze </a:t>
            </a:r>
            <a:r>
              <a:rPr lang="en-US" sz="31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stron</a:t>
            </a:r>
            <a: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US" sz="31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domenach</a:t>
            </a:r>
            <a: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publicznych</a:t>
            </a:r>
            <a: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lub</a:t>
            </a:r>
            <a: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z pixabay.com</a:t>
            </a:r>
            <a:b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31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62162A6E-0EA8-434E-83A7-6E19E4C04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902075"/>
            <a:ext cx="5395912" cy="1655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0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Wiecej</a:t>
            </a:r>
            <a:r>
              <a:rPr lang="pl-PL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informacji o Tatarach polskich znajdziecie na stronie:</a:t>
            </a:r>
          </a:p>
          <a:p>
            <a:r>
              <a:rPr lang="pl-PL" sz="2000">
                <a:hlinkClick r:id="rId4"/>
              </a:rPr>
              <a:t>https://www.kruszyniany.com.pl/</a:t>
            </a:r>
            <a:endParaRPr lang="en-US" sz="20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153" name="Straight Connector 202">
            <a:extLst>
              <a:ext uri="{FF2B5EF4-FFF2-40B4-BE49-F238E27FC236}">
                <a16:creationId xmlns:a16="http://schemas.microsoft.com/office/drawing/2014/main" xmlns="" id="{C41BAEC7-F7B0-4224-8B18-8F74B7D87F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0870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C5E6CFF1-2F42-4E10-9A97-F116F46F53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5FDF194F-4E00-4385-97D6-15992AF2A8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603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3994DDB-BD51-4622-8366-CBD2806CD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pl-PL" sz="4000">
                <a:solidFill>
                  <a:srgbClr val="FFFFFF"/>
                </a:solidFill>
              </a:rPr>
              <a:t>Prorok Mahomet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67182200-4859-4C8D-BCBB-55B245C28B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BBFAADE-3A8C-404E-81C4-9FB1EF852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anchor="ctr">
            <a:normAutofit/>
          </a:bodyPr>
          <a:lstStyle/>
          <a:p>
            <a:r>
              <a:rPr lang="pl-PL" sz="2000">
                <a:solidFill>
                  <a:srgbClr val="FFFFFF"/>
                </a:solidFill>
              </a:rPr>
              <a:t>Urodzony w Mekce (dzisiaj miejscowość w Arabii Saudyjskiej) prorok i założyciel islamu, żył w latach 570-632.</a:t>
            </a:r>
          </a:p>
          <a:p>
            <a:r>
              <a:rPr lang="pl-PL" sz="2000">
                <a:solidFill>
                  <a:srgbClr val="FFFFFF"/>
                </a:solidFill>
              </a:rPr>
              <a:t>W pobliżu Mekki, na górze Hira, Mahomet miał doznać pierwszych objawień, które zapoczątkowały jego misję.</a:t>
            </a:r>
          </a:p>
          <a:p>
            <a:r>
              <a:rPr lang="pl-PL" sz="2000">
                <a:solidFill>
                  <a:srgbClr val="FFFFFF"/>
                </a:solidFill>
              </a:rPr>
              <a:t>Objawienia przekazywał Mahometowi Archanioł Gabriel (arab. Dżibril) przez całe życie proroka.</a:t>
            </a:r>
          </a:p>
          <a:p>
            <a:r>
              <a:rPr lang="pl-PL" sz="2000">
                <a:solidFill>
                  <a:srgbClr val="FFFFFF"/>
                </a:solidFill>
              </a:rPr>
              <a:t>Religia głoszona przez Mahometa nie od razu zdobyła zwolenników. Z powodu prześladowań musiał uciekać z rodzinnej Mekki.</a:t>
            </a:r>
          </a:p>
          <a:p>
            <a:r>
              <a:rPr lang="pl-PL" sz="2000">
                <a:solidFill>
                  <a:srgbClr val="FFFFFF"/>
                </a:solidFill>
              </a:rPr>
              <a:t>Rok 622 – data ucieczki Mahometa z Mekki do Medyny, to moment, w którym zaczyna się kalendarz muzułmański.</a:t>
            </a:r>
          </a:p>
          <a:p>
            <a:endParaRPr lang="pl-PL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479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amadan, Islam, Pozdrowienia, Mubarak">
            <a:extLst>
              <a:ext uri="{FF2B5EF4-FFF2-40B4-BE49-F238E27FC236}">
                <a16:creationId xmlns:a16="http://schemas.microsoft.com/office/drawing/2014/main" xmlns="" id="{50A9B8B5-9494-4C92-AEDA-E22D56C0DF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727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xmlns="" id="{54DDEBDD-D8BD-41A6-8A0D-B00E3768B0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B619BF6-AF88-4AF9-ABA7-D64461BA8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000000"/>
                </a:solidFill>
              </a:rPr>
              <a:t>PIĘĆ FILARÓW ISLAMU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F50EDAF-BF55-4019-BC8F-D5A39FF63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 lnSpcReduction="10000"/>
          </a:bodyPr>
          <a:lstStyle/>
          <a:p>
            <a:r>
              <a:rPr lang="pl-PL" sz="1600" dirty="0">
                <a:solidFill>
                  <a:srgbClr val="000000"/>
                </a:solidFill>
              </a:rPr>
              <a:t>1</a:t>
            </a:r>
            <a:r>
              <a:rPr lang="pl-PL" sz="1600" b="1" u="sng" dirty="0">
                <a:solidFill>
                  <a:srgbClr val="000000"/>
                </a:solidFill>
              </a:rPr>
              <a:t>. Wyznanie wiary </a:t>
            </a:r>
            <a:r>
              <a:rPr lang="pl-PL" sz="1600" dirty="0">
                <a:solidFill>
                  <a:srgbClr val="000000"/>
                </a:solidFill>
              </a:rPr>
              <a:t>– oświadczenie o wierze w Allaha i jego proroka Mahometa.</a:t>
            </a:r>
          </a:p>
          <a:p>
            <a:r>
              <a:rPr lang="pl-PL" sz="1600" dirty="0">
                <a:solidFill>
                  <a:srgbClr val="000000"/>
                </a:solidFill>
              </a:rPr>
              <a:t>2. </a:t>
            </a:r>
            <a:r>
              <a:rPr lang="pl-PL" sz="1600" b="1" u="sng" dirty="0">
                <a:solidFill>
                  <a:srgbClr val="000000"/>
                </a:solidFill>
              </a:rPr>
              <a:t>Modlitwa</a:t>
            </a:r>
            <a:r>
              <a:rPr lang="pl-PL" sz="1600" dirty="0">
                <a:solidFill>
                  <a:srgbClr val="000000"/>
                </a:solidFill>
              </a:rPr>
              <a:t> – każdy muzułmanin powinien pięć razy dziennie modlić się z twarzą zwróconą w stronę Mekki. </a:t>
            </a:r>
          </a:p>
          <a:p>
            <a:r>
              <a:rPr lang="pl-PL" sz="1600" dirty="0">
                <a:solidFill>
                  <a:srgbClr val="000000"/>
                </a:solidFill>
              </a:rPr>
              <a:t>3</a:t>
            </a:r>
            <a:r>
              <a:rPr lang="pl-PL" sz="1600" b="1" u="sng" dirty="0">
                <a:solidFill>
                  <a:srgbClr val="000000"/>
                </a:solidFill>
              </a:rPr>
              <a:t>. Jałmużna </a:t>
            </a:r>
            <a:r>
              <a:rPr lang="pl-PL" sz="1600" dirty="0">
                <a:solidFill>
                  <a:srgbClr val="000000"/>
                </a:solidFill>
              </a:rPr>
              <a:t>- każdy muzułmanin powinien część swojego dochodu przekazać biednym i potrzebującym.</a:t>
            </a:r>
          </a:p>
          <a:p>
            <a:r>
              <a:rPr lang="pl-PL" sz="1600" dirty="0">
                <a:solidFill>
                  <a:srgbClr val="000000"/>
                </a:solidFill>
              </a:rPr>
              <a:t>4. </a:t>
            </a:r>
            <a:r>
              <a:rPr lang="pl-PL" sz="1600" b="1" u="sng" dirty="0">
                <a:solidFill>
                  <a:srgbClr val="000000"/>
                </a:solidFill>
              </a:rPr>
              <a:t>Post</a:t>
            </a:r>
            <a:r>
              <a:rPr lang="pl-PL" sz="1600" dirty="0">
                <a:solidFill>
                  <a:srgbClr val="000000"/>
                </a:solidFill>
              </a:rPr>
              <a:t> – 9 miesiąc roku muzułmańskiego (</a:t>
            </a:r>
            <a:r>
              <a:rPr lang="pl-PL" sz="1600" i="1" dirty="0">
                <a:solidFill>
                  <a:srgbClr val="000000"/>
                </a:solidFill>
              </a:rPr>
              <a:t>ramadan</a:t>
            </a:r>
            <a:r>
              <a:rPr lang="pl-PL" sz="1600" dirty="0">
                <a:solidFill>
                  <a:srgbClr val="000000"/>
                </a:solidFill>
              </a:rPr>
              <a:t>) – muzułmanie powinni powstrzymywać się od jedzenia i picia od wschodu do zachodu słońca.</a:t>
            </a:r>
          </a:p>
          <a:p>
            <a:r>
              <a:rPr lang="pl-PL" sz="1600" dirty="0">
                <a:solidFill>
                  <a:srgbClr val="000000"/>
                </a:solidFill>
              </a:rPr>
              <a:t>5. </a:t>
            </a:r>
            <a:r>
              <a:rPr lang="pl-PL" sz="1600" b="1" u="sng" dirty="0">
                <a:solidFill>
                  <a:srgbClr val="000000"/>
                </a:solidFill>
              </a:rPr>
              <a:t>Pielgrzymka do Mekk</a:t>
            </a:r>
            <a:r>
              <a:rPr lang="pl-PL" sz="1600" dirty="0">
                <a:solidFill>
                  <a:srgbClr val="000000"/>
                </a:solidFill>
              </a:rPr>
              <a:t>i – każdy muzułmanin powinien przynajmniej raz w życiu odbyć pielgrzymkę do Mekki.</a:t>
            </a:r>
          </a:p>
        </p:txBody>
      </p:sp>
    </p:spTree>
    <p:extLst>
      <p:ext uri="{BB962C8B-B14F-4D97-AF65-F5344CB8AC3E}">
        <p14:creationId xmlns:p14="http://schemas.microsoft.com/office/powerpoint/2010/main" xmlns="" val="284189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2" name="Rectangle 72">
            <a:extLst>
              <a:ext uri="{FF2B5EF4-FFF2-40B4-BE49-F238E27FC236}">
                <a16:creationId xmlns:a16="http://schemas.microsoft.com/office/drawing/2014/main" xmlns="" id="{201CC55D-ED54-4C5C-95E6-10947BD110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B9F5FF8-794A-43BA-B986-663F25B4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pl-PL" sz="4000"/>
              <a:t>KORAN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xmlns="" id="{1DE889C7-FAD6-4397-98E2-05D5034844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FA017F5-EE23-466D-9D89-9957A2998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pl-PL" sz="2000"/>
              <a:t>KORAN to święta księga islamu.</a:t>
            </a:r>
          </a:p>
          <a:p>
            <a:r>
              <a:rPr lang="pl-PL" sz="2000"/>
              <a:t>Księga składa się ze 114 sur (rozdziałów), które podzielone są na aje (wersety).</a:t>
            </a:r>
          </a:p>
          <a:p>
            <a:r>
              <a:rPr lang="pl-PL" sz="2000"/>
              <a:t>Autorem treści Koranu, przekazanej Mahometowi przez Archanioła Gabriela, jest jedyny bóg islamu – Allah.</a:t>
            </a:r>
          </a:p>
          <a:p>
            <a:r>
              <a:rPr lang="pl-PL" sz="2000"/>
              <a:t>W wielu państwach muzułmańskich, Koran jest też jednym z najważniejszych źródeł prawa cywilnego.</a:t>
            </a:r>
          </a:p>
          <a:p>
            <a:r>
              <a:rPr lang="pl-PL" sz="2000"/>
              <a:t>Recytację Koranu praktykuje się w każdym muzułmańskim domu.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C13237C8-E62C-4F0D-A318-BD6FB6C2D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Koran, Quran, Islam, Książka, Tekst">
            <a:extLst>
              <a:ext uri="{FF2B5EF4-FFF2-40B4-BE49-F238E27FC236}">
                <a16:creationId xmlns:a16="http://schemas.microsoft.com/office/drawing/2014/main" xmlns="" id="{CA77CA15-72A3-4121-843A-51398B798D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729" r="7902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57255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69510F3-3F9B-426A-8B8A-86C95BFD5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r>
              <a:rPr lang="pl-PL" sz="3800" dirty="0"/>
              <a:t>MEKKA – </a:t>
            </a:r>
            <a:br>
              <a:rPr lang="pl-PL" sz="3800" dirty="0"/>
            </a:br>
            <a:r>
              <a:rPr lang="pl-PL" sz="3800" dirty="0"/>
              <a:t>święte miejsce muzułmanów </a:t>
            </a:r>
            <a:br>
              <a:rPr lang="pl-PL" sz="3800" dirty="0"/>
            </a:br>
            <a:r>
              <a:rPr lang="pl-PL" sz="3800" dirty="0"/>
              <a:t>i największy meczet na świecie.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DBF3F7AD-9126-4594-9275-89E069BE3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r>
              <a:rPr lang="pl-PL" sz="2000" dirty="0"/>
              <a:t>* Każdego roku pielgrzymuje tam kilka milionów wiernych z całego świata.</a:t>
            </a: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xmlns="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576191D-0675-4FFB-92F6-D56F70B8DF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842" r="17393" b="1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58604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99899462-FC16-43B0-966B-FCA2634507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4654295" y="478232"/>
            <a:ext cx="7034121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DA00226-7483-4030-9A4D-AC87D7550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1053711"/>
            <a:ext cx="5638994" cy="142444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SYMBOLE ISLAMU</a:t>
            </a:r>
          </a:p>
        </p:txBody>
      </p:sp>
      <p:pic>
        <p:nvPicPr>
          <p:cNvPr id="6146" name="Picture 2" descr="MUZUŁMANIN, CZYLI KTO?">
            <a:extLst>
              <a:ext uri="{FF2B5EF4-FFF2-40B4-BE49-F238E27FC236}">
                <a16:creationId xmlns:a16="http://schemas.microsoft.com/office/drawing/2014/main" xmlns="" id="{C227F96F-A291-475C-9C11-FE2F3E3EB2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81" b="-1"/>
          <a:stretch/>
        </p:blipFill>
        <p:spPr bwMode="auto">
          <a:xfrm>
            <a:off x="947343" y="478232"/>
            <a:ext cx="2731815" cy="278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AAFEA932-2DF1-410C-A00A-7A1E7DBF75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430098" y="2639023"/>
            <a:ext cx="456244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 descr="Znalezione obrazy dla zapytania szahada">
            <a:extLst>
              <a:ext uri="{FF2B5EF4-FFF2-40B4-BE49-F238E27FC236}">
                <a16:creationId xmlns:a16="http://schemas.microsoft.com/office/drawing/2014/main" xmlns="" id="{295E9C74-66C6-4F23-9DDC-335F62BB6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81886" y="3608654"/>
            <a:ext cx="3662730" cy="275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Content Placeholder 6149">
            <a:extLst>
              <a:ext uri="{FF2B5EF4-FFF2-40B4-BE49-F238E27FC236}">
                <a16:creationId xmlns:a16="http://schemas.microsoft.com/office/drawing/2014/main" xmlns="" id="{B013688B-7918-4AFE-A5F5-E5F96526D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99889"/>
            <a:ext cx="5747187" cy="2987543"/>
          </a:xfrm>
        </p:spPr>
        <p:txBody>
          <a:bodyPr anchor="t">
            <a:normAutofit/>
          </a:bodyPr>
          <a:lstStyle/>
          <a:p>
            <a:r>
              <a:rPr lang="pl-PL" sz="2400" dirty="0">
                <a:solidFill>
                  <a:srgbClr val="FFFFFF"/>
                </a:solidFill>
              </a:rPr>
              <a:t>Najbardziej znanymi symbolami islamu są gwiazda i półksiężyc. Pojawiają się one również na flagach niektórych państw, np. Algierii, Libii, Tunezji, Turcji.</a:t>
            </a:r>
          </a:p>
          <a:p>
            <a:r>
              <a:rPr lang="pl-PL" sz="2400" dirty="0">
                <a:solidFill>
                  <a:srgbClr val="FFFFFF"/>
                </a:solidFill>
              </a:rPr>
              <a:t>Inny symbol to </a:t>
            </a:r>
            <a:r>
              <a:rPr lang="pl-PL" sz="2400" dirty="0" err="1">
                <a:solidFill>
                  <a:srgbClr val="FFFFFF"/>
                </a:solidFill>
              </a:rPr>
              <a:t>szahada</a:t>
            </a:r>
            <a:r>
              <a:rPr lang="pl-PL" sz="2400" dirty="0">
                <a:solidFill>
                  <a:srgbClr val="FFFFFF"/>
                </a:solidFill>
              </a:rPr>
              <a:t> – zapis wyznania wiary w języku arabskim. </a:t>
            </a:r>
            <a:r>
              <a:rPr lang="pl-PL" sz="2400" dirty="0" err="1">
                <a:solidFill>
                  <a:srgbClr val="FFFFFF"/>
                </a:solidFill>
              </a:rPr>
              <a:t>Szahada</a:t>
            </a:r>
            <a:r>
              <a:rPr lang="pl-PL" sz="2400" dirty="0">
                <a:solidFill>
                  <a:srgbClr val="FFFFFF"/>
                </a:solidFill>
              </a:rPr>
              <a:t> znajduje się na fladze Arabii Saudyjskiej.</a:t>
            </a: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544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xmlns="" id="{231BF440-39FA-4087-84CC-2EEC0BBDAF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ami, Minaret, Kopuła, Islam">
            <a:extLst>
              <a:ext uri="{FF2B5EF4-FFF2-40B4-BE49-F238E27FC236}">
                <a16:creationId xmlns:a16="http://schemas.microsoft.com/office/drawing/2014/main" xmlns="" id="{059CD9BA-7C2E-4759-9B7F-2191CB658D9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7228" r="-2" b="3798"/>
          <a:stretch/>
        </p:blipFill>
        <p:spPr bwMode="auto"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eczet, Abu Zabi, Podróży, Biały">
            <a:extLst>
              <a:ext uri="{FF2B5EF4-FFF2-40B4-BE49-F238E27FC236}">
                <a16:creationId xmlns:a16="http://schemas.microsoft.com/office/drawing/2014/main" xmlns="" id="{EBEA57DB-F631-42CD-891A-C096F8865A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830" r="-2" b="5804"/>
          <a:stretch/>
        </p:blipFill>
        <p:spPr bwMode="auto"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43" name="Freeform: Shape 142">
            <a:extLst>
              <a:ext uri="{FF2B5EF4-FFF2-40B4-BE49-F238E27FC236}">
                <a16:creationId xmlns:a16="http://schemas.microsoft.com/office/drawing/2014/main" xmlns="" id="{F04E4CBA-303B-48BD-8451-C2701CB0EE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5" name="Freeform: Shape 144">
            <a:extLst>
              <a:ext uri="{FF2B5EF4-FFF2-40B4-BE49-F238E27FC236}">
                <a16:creationId xmlns:a16="http://schemas.microsoft.com/office/drawing/2014/main" xmlns="" id="{F6CA58B3-AFCC-4A40-9882-50D5080879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FAFF01E-6E7F-496F-AF70-DE44F10D6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859536"/>
            <a:ext cx="4832802" cy="12435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MECZETY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xmlns="" id="{75C56826-D4E5-42ED-8529-079651CB30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49" name="Rectangle 148">
            <a:extLst>
              <a:ext uri="{FF2B5EF4-FFF2-40B4-BE49-F238E27FC236}">
                <a16:creationId xmlns:a16="http://schemas.microsoft.com/office/drawing/2014/main" xmlns="" id="{82095FCE-EF05-4443-B97A-85DEE3A5CA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xmlns="" id="{CA00AE6B-AA30-4CF8-BA6F-339B780AD7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xmlns="" id="{B61F65F6-DACE-4A88-A61E-8C9C4D2FCD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2512611"/>
            <a:ext cx="4832803" cy="366435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 b="1" dirty="0"/>
              <a:t>MECZET </a:t>
            </a:r>
            <a:r>
              <a:rPr lang="en-US" sz="1700" b="1" dirty="0" err="1"/>
              <a:t>oznaczać</a:t>
            </a:r>
            <a:r>
              <a:rPr lang="en-US" sz="1700" b="1" dirty="0"/>
              <a:t> </a:t>
            </a:r>
            <a:r>
              <a:rPr lang="en-US" sz="1700" b="1" dirty="0" err="1"/>
              <a:t>może</a:t>
            </a:r>
            <a:r>
              <a:rPr lang="en-US" sz="1700" b="1" dirty="0"/>
              <a:t> </a:t>
            </a:r>
            <a:r>
              <a:rPr lang="en-US" sz="1700" b="1" dirty="0" err="1"/>
              <a:t>dowolny</a:t>
            </a:r>
            <a:r>
              <a:rPr lang="en-US" sz="1700" b="1" dirty="0"/>
              <a:t> </a:t>
            </a:r>
            <a:r>
              <a:rPr lang="en-US" sz="1700" b="1" dirty="0" err="1"/>
              <a:t>budynek</a:t>
            </a:r>
            <a:r>
              <a:rPr lang="en-US" sz="1700" b="1" dirty="0"/>
              <a:t>, w </a:t>
            </a:r>
            <a:r>
              <a:rPr lang="en-US" sz="1700" b="1" dirty="0" err="1"/>
              <a:t>którym</a:t>
            </a:r>
            <a:r>
              <a:rPr lang="en-US" sz="1700" b="1" dirty="0"/>
              <a:t> </a:t>
            </a:r>
            <a:r>
              <a:rPr lang="en-US" sz="1700" b="1" dirty="0" err="1"/>
              <a:t>muzułmanie</a:t>
            </a:r>
            <a:r>
              <a:rPr lang="en-US" sz="1700" b="1" dirty="0"/>
              <a:t> </a:t>
            </a:r>
            <a:r>
              <a:rPr lang="en-US" sz="1700" b="1" dirty="0" err="1"/>
              <a:t>oddają</a:t>
            </a:r>
            <a:r>
              <a:rPr lang="en-US" sz="1700" b="1" dirty="0"/>
              <a:t> </a:t>
            </a:r>
            <a:r>
              <a:rPr lang="en-US" sz="1700" b="1" dirty="0" err="1"/>
              <a:t>cześć</a:t>
            </a:r>
            <a:r>
              <a:rPr lang="en-US" sz="1700" b="1" dirty="0"/>
              <a:t> </a:t>
            </a:r>
            <a:r>
              <a:rPr lang="en-US" sz="1700" b="1" dirty="0" err="1"/>
              <a:t>Allahowi</a:t>
            </a:r>
            <a:r>
              <a:rPr lang="en-US" sz="1700" b="1" dirty="0"/>
              <a:t>. </a:t>
            </a:r>
            <a:r>
              <a:rPr lang="en-US" sz="1700" b="1" dirty="0" err="1"/>
              <a:t>Wiele</a:t>
            </a:r>
            <a:r>
              <a:rPr lang="en-US" sz="1700" b="1" dirty="0"/>
              <a:t> </a:t>
            </a:r>
            <a:r>
              <a:rPr lang="en-US" sz="1700" b="1" dirty="0" err="1"/>
              <a:t>meczetów</a:t>
            </a:r>
            <a:r>
              <a:rPr lang="en-US" sz="1700" b="1" dirty="0"/>
              <a:t> to </a:t>
            </a:r>
            <a:r>
              <a:rPr lang="en-US" sz="1700" b="1" dirty="0" err="1"/>
              <a:t>perły</a:t>
            </a:r>
            <a:r>
              <a:rPr lang="en-US" sz="1700" b="1" dirty="0"/>
              <a:t> </a:t>
            </a:r>
            <a:r>
              <a:rPr lang="en-US" sz="1700" b="1" dirty="0" err="1"/>
              <a:t>architektoniczne</a:t>
            </a:r>
            <a:r>
              <a:rPr lang="en-US" sz="1700" b="1" dirty="0"/>
              <a:t> o </a:t>
            </a:r>
            <a:r>
              <a:rPr lang="en-US" sz="1700" b="1" dirty="0" err="1"/>
              <a:t>charakterystycznych</a:t>
            </a:r>
            <a:r>
              <a:rPr lang="en-US" sz="1700" b="1" dirty="0"/>
              <a:t> </a:t>
            </a:r>
            <a:r>
              <a:rPr lang="en-US" sz="1700" b="1" dirty="0" err="1"/>
              <a:t>kopułach</a:t>
            </a:r>
            <a:r>
              <a:rPr lang="en-US" sz="1700" b="1" dirty="0"/>
              <a:t>, </a:t>
            </a:r>
            <a:r>
              <a:rPr lang="en-US" sz="1700" b="1" dirty="0" err="1"/>
              <a:t>otoczone</a:t>
            </a:r>
            <a:r>
              <a:rPr lang="en-US" sz="1700" b="1" dirty="0"/>
              <a:t> </a:t>
            </a:r>
            <a:r>
              <a:rPr lang="en-US" sz="1700" b="1" dirty="0" err="1"/>
              <a:t>minaretami</a:t>
            </a:r>
            <a:r>
              <a:rPr lang="en-US" sz="1700" b="1" dirty="0"/>
              <a:t>.</a:t>
            </a:r>
            <a:br>
              <a:rPr lang="en-US" sz="1700" b="1" dirty="0"/>
            </a:br>
            <a:endParaRPr lang="en-US" sz="1700" b="1" dirty="0"/>
          </a:p>
          <a:p>
            <a:r>
              <a:rPr lang="en-US" sz="1700" b="1" dirty="0"/>
              <a:t>MINARET to </a:t>
            </a:r>
            <a:r>
              <a:rPr lang="en-US" sz="1700" b="1" dirty="0" err="1"/>
              <a:t>smukła</a:t>
            </a:r>
            <a:r>
              <a:rPr lang="en-US" sz="1700" b="1" dirty="0"/>
              <a:t> </a:t>
            </a:r>
            <a:r>
              <a:rPr lang="en-US" sz="1700" b="1" dirty="0" err="1"/>
              <a:t>wieża</a:t>
            </a:r>
            <a:r>
              <a:rPr lang="en-US" sz="1700" b="1" dirty="0"/>
              <a:t>, z </a:t>
            </a:r>
            <a:r>
              <a:rPr lang="en-US" sz="1700" b="1" dirty="0" err="1"/>
              <a:t>której</a:t>
            </a:r>
            <a:r>
              <a:rPr lang="en-US" sz="1700" b="1" dirty="0"/>
              <a:t> muezzin, </a:t>
            </a:r>
            <a:r>
              <a:rPr lang="en-US" sz="1700" b="1" dirty="0" err="1"/>
              <a:t>zwracając</a:t>
            </a:r>
            <a:r>
              <a:rPr lang="en-US" sz="1700" b="1" dirty="0"/>
              <a:t> </a:t>
            </a:r>
            <a:r>
              <a:rPr lang="en-US" sz="1700" b="1" dirty="0" err="1"/>
              <a:t>się</a:t>
            </a:r>
            <a:r>
              <a:rPr lang="en-US" sz="1700" b="1" dirty="0"/>
              <a:t> w </a:t>
            </a:r>
            <a:r>
              <a:rPr lang="en-US" sz="1700" b="1" dirty="0" err="1"/>
              <a:t>cztery</a:t>
            </a:r>
            <a:r>
              <a:rPr lang="en-US" sz="1700" b="1" dirty="0"/>
              <a:t> </a:t>
            </a:r>
            <a:r>
              <a:rPr lang="en-US" sz="1700" b="1" dirty="0" err="1"/>
              <a:t>strony</a:t>
            </a:r>
            <a:r>
              <a:rPr lang="en-US" sz="1700" b="1" dirty="0"/>
              <a:t> </a:t>
            </a:r>
            <a:r>
              <a:rPr lang="en-US" sz="1700" b="1" dirty="0" err="1"/>
              <a:t>świata</a:t>
            </a:r>
            <a:r>
              <a:rPr lang="en-US" sz="1700" b="1" dirty="0"/>
              <a:t>, </a:t>
            </a:r>
            <a:r>
              <a:rPr lang="en-US" sz="1700" b="1" dirty="0" err="1"/>
              <a:t>pięć</a:t>
            </a:r>
            <a:r>
              <a:rPr lang="en-US" sz="1700" b="1" dirty="0"/>
              <a:t> </a:t>
            </a:r>
            <a:r>
              <a:rPr lang="en-US" sz="1700" b="1" dirty="0" err="1"/>
              <a:t>razy</a:t>
            </a:r>
            <a:r>
              <a:rPr lang="en-US" sz="1700" b="1" dirty="0"/>
              <a:t> </a:t>
            </a:r>
            <a:r>
              <a:rPr lang="en-US" sz="1700" b="1" dirty="0" err="1"/>
              <a:t>dziennie</a:t>
            </a:r>
            <a:r>
              <a:rPr lang="en-US" sz="1700" b="1" dirty="0"/>
              <a:t> </a:t>
            </a:r>
            <a:r>
              <a:rPr lang="en-US" sz="1700" b="1" dirty="0" err="1"/>
              <a:t>nawołuje</a:t>
            </a:r>
            <a:r>
              <a:rPr lang="en-US" sz="1700" b="1" dirty="0"/>
              <a:t> </a:t>
            </a:r>
            <a:r>
              <a:rPr lang="en-US" sz="1700" b="1" dirty="0" err="1"/>
              <a:t>muzułmanów</a:t>
            </a:r>
            <a:r>
              <a:rPr lang="en-US" sz="1700" b="1" dirty="0"/>
              <a:t> do </a:t>
            </a:r>
            <a:r>
              <a:rPr lang="en-US" sz="1700" b="1" dirty="0" err="1"/>
              <a:t>modlitwy</a:t>
            </a:r>
            <a:r>
              <a:rPr lang="en-US" sz="1700" b="1" dirty="0"/>
              <a:t>. </a:t>
            </a:r>
          </a:p>
          <a:p>
            <a:r>
              <a:rPr lang="en-US" sz="1700" b="1" dirty="0"/>
              <a:t>Muezzin </a:t>
            </a:r>
            <a:r>
              <a:rPr lang="en-US" sz="1700" b="1" dirty="0" err="1"/>
              <a:t>musi</a:t>
            </a:r>
            <a:r>
              <a:rPr lang="en-US" sz="1700" b="1" dirty="0"/>
              <a:t> </a:t>
            </a:r>
            <a:r>
              <a:rPr lang="en-US" sz="1700" b="1" dirty="0" err="1"/>
              <a:t>być</a:t>
            </a:r>
            <a:r>
              <a:rPr lang="en-US" sz="1700" b="1" dirty="0"/>
              <a:t> </a:t>
            </a:r>
            <a:r>
              <a:rPr lang="en-US" sz="1700" b="1" dirty="0" err="1"/>
              <a:t>człowiekiem</a:t>
            </a:r>
            <a:r>
              <a:rPr lang="en-US" sz="1700" b="1" dirty="0"/>
              <a:t> o </a:t>
            </a:r>
            <a:r>
              <a:rPr lang="en-US" sz="1700" b="1" dirty="0" err="1"/>
              <a:t>dobrej</a:t>
            </a:r>
            <a:r>
              <a:rPr lang="en-US" sz="1700" b="1" dirty="0"/>
              <a:t> </a:t>
            </a:r>
            <a:r>
              <a:rPr lang="en-US" sz="1700" b="1" dirty="0" err="1"/>
              <a:t>opinii</a:t>
            </a:r>
            <a:r>
              <a:rPr lang="en-US" sz="1700" b="1" dirty="0"/>
              <a:t> </a:t>
            </a:r>
            <a:r>
              <a:rPr lang="en-US" sz="1700" b="1" dirty="0" err="1"/>
              <a:t>i</a:t>
            </a:r>
            <a:r>
              <a:rPr lang="en-US" sz="1700" b="1" dirty="0"/>
              <a:t> </a:t>
            </a:r>
            <a:r>
              <a:rPr lang="en-US" sz="1700" b="1" dirty="0" err="1"/>
              <a:t>donośnym</a:t>
            </a:r>
            <a:r>
              <a:rPr lang="en-US" sz="1700" b="1" dirty="0"/>
              <a:t> </a:t>
            </a:r>
            <a:r>
              <a:rPr lang="en-US" sz="1700" b="1" dirty="0" err="1"/>
              <a:t>głosie</a:t>
            </a:r>
            <a:r>
              <a:rPr lang="en-US" sz="1700" b="1" dirty="0"/>
              <a:t>. </a:t>
            </a:r>
            <a:r>
              <a:rPr lang="en-US" sz="1700" b="1" dirty="0" err="1"/>
              <a:t>Współcześni</a:t>
            </a:r>
            <a:r>
              <a:rPr lang="en-US" sz="1700" b="1" dirty="0"/>
              <a:t> </a:t>
            </a:r>
            <a:r>
              <a:rPr lang="en-US" sz="1700" b="1" dirty="0" err="1"/>
              <a:t>muezzini</a:t>
            </a:r>
            <a:r>
              <a:rPr lang="en-US" sz="1700" b="1" dirty="0"/>
              <a:t> </a:t>
            </a:r>
            <a:r>
              <a:rPr lang="en-US" sz="1700" b="1" dirty="0" err="1"/>
              <a:t>korzystają</a:t>
            </a:r>
            <a:r>
              <a:rPr lang="en-US" sz="1700" b="1" dirty="0"/>
              <a:t> z </a:t>
            </a:r>
            <a:r>
              <a:rPr lang="en-US" sz="1700" b="1" dirty="0" err="1"/>
              <a:t>megafonów</a:t>
            </a:r>
            <a:r>
              <a:rPr lang="en-US" sz="1700" b="1" dirty="0"/>
              <a:t>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1161651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Ilustracja">
            <a:extLst>
              <a:ext uri="{FF2B5EF4-FFF2-40B4-BE49-F238E27FC236}">
                <a16:creationId xmlns:a16="http://schemas.microsoft.com/office/drawing/2014/main" xmlns="" id="{5B2B0383-F56C-4708-966C-0AF464A998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516" r="9482" b="-2"/>
          <a:stretch/>
        </p:blipFill>
        <p:spPr bwMode="auto">
          <a:xfrm>
            <a:off x="3125968" y="2527222"/>
            <a:ext cx="3316388" cy="3316386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Obraz zawierający meczet, budynek, zewnętrzne, kościół&#10;&#10;Opis wygenerowany automatycznie">
            <a:extLst>
              <a:ext uri="{FF2B5EF4-FFF2-40B4-BE49-F238E27FC236}">
                <a16:creationId xmlns:a16="http://schemas.microsoft.com/office/drawing/2014/main" xmlns="" id="{F46A1A2D-3A7C-418D-B6A2-1771C0BA0F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37" r="3444" b="4"/>
          <a:stretch/>
        </p:blipFill>
        <p:spPr bwMode="auto">
          <a:xfrm>
            <a:off x="1" y="1"/>
            <a:ext cx="4443799" cy="3776782"/>
          </a:xfrm>
          <a:custGeom>
            <a:avLst/>
            <a:gdLst/>
            <a:ahLst/>
            <a:cxnLst/>
            <a:rect l="l" t="t" r="r" b="b"/>
            <a:pathLst>
              <a:path w="4443799" h="3776782">
                <a:moveTo>
                  <a:pt x="0" y="0"/>
                </a:moveTo>
                <a:lnTo>
                  <a:pt x="4164578" y="0"/>
                </a:lnTo>
                <a:lnTo>
                  <a:pt x="4238884" y="154250"/>
                </a:lnTo>
                <a:cubicBezTo>
                  <a:pt x="4370833" y="466214"/>
                  <a:pt x="4443799" y="809200"/>
                  <a:pt x="4443799" y="1169228"/>
                </a:cubicBezTo>
                <a:cubicBezTo>
                  <a:pt x="4443799" y="2609341"/>
                  <a:pt x="3276357" y="3776782"/>
                  <a:pt x="1836244" y="3776782"/>
                </a:cubicBezTo>
                <a:cubicBezTo>
                  <a:pt x="1206195" y="3776782"/>
                  <a:pt x="628337" y="3553326"/>
                  <a:pt x="177598" y="3181344"/>
                </a:cubicBezTo>
                <a:lnTo>
                  <a:pt x="0" y="3019932"/>
                </a:ln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Obraz zawierający zewnętrzne, budynek, siedzi, woda&#10;&#10;Opis wygenerowany automatycznie">
            <a:extLst>
              <a:ext uri="{FF2B5EF4-FFF2-40B4-BE49-F238E27FC236}">
                <a16:creationId xmlns:a16="http://schemas.microsoft.com/office/drawing/2014/main" xmlns="" id="{1B3DF951-4685-48B0-948A-1D7EC03DD1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54" r="5766" b="-4"/>
          <a:stretch/>
        </p:blipFill>
        <p:spPr bwMode="auto">
          <a:xfrm>
            <a:off x="20" y="3917273"/>
            <a:ext cx="3440566" cy="2950205"/>
          </a:xfrm>
          <a:custGeom>
            <a:avLst/>
            <a:gdLst/>
            <a:ahLst/>
            <a:cxnLst/>
            <a:rect l="l" t="t" r="r" b="b"/>
            <a:pathLst>
              <a:path w="3440586" h="2950205">
                <a:moveTo>
                  <a:pt x="1539166" y="0"/>
                </a:moveTo>
                <a:cubicBezTo>
                  <a:pt x="2589292" y="0"/>
                  <a:pt x="3440586" y="851294"/>
                  <a:pt x="3440586" y="1901419"/>
                </a:cubicBezTo>
                <a:cubicBezTo>
                  <a:pt x="3440586" y="2229583"/>
                  <a:pt x="3357452" y="2538330"/>
                  <a:pt x="3211095" y="2807749"/>
                </a:cubicBezTo>
                <a:lnTo>
                  <a:pt x="3124550" y="2950205"/>
                </a:lnTo>
                <a:lnTo>
                  <a:pt x="0" y="2950205"/>
                </a:lnTo>
                <a:lnTo>
                  <a:pt x="0" y="788141"/>
                </a:lnTo>
                <a:lnTo>
                  <a:pt x="71938" y="691940"/>
                </a:lnTo>
                <a:cubicBezTo>
                  <a:pt x="420687" y="269355"/>
                  <a:pt x="948471" y="0"/>
                  <a:pt x="1539166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138">
            <a:extLst>
              <a:ext uri="{FF2B5EF4-FFF2-40B4-BE49-F238E27FC236}">
                <a16:creationId xmlns:a16="http://schemas.microsoft.com/office/drawing/2014/main" xmlns="" id="{DD257392-088E-4D55-B128-FFD59A895D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D320691-A21E-4D1A-8AF8-9C10BE7F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8267" y="802955"/>
            <a:ext cx="4333814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Najpiękniejsze meczety świata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7A5E6C8E-D985-4B96-A438-BB9DFFD05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34684" y="2421682"/>
            <a:ext cx="433346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Niektóre meczety są nie tylko miejscem modlitwy, ale też atrakcją turystyczną.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Na fotografiach: „Błękitny Meczet” w Turcji, „Meczet Proroka” w Medynie, meczet w Uzbekistanie.</a:t>
            </a:r>
          </a:p>
        </p:txBody>
      </p:sp>
    </p:spTree>
    <p:extLst>
      <p:ext uri="{BB962C8B-B14F-4D97-AF65-F5344CB8AC3E}">
        <p14:creationId xmlns:p14="http://schemas.microsoft.com/office/powerpoint/2010/main" xmlns="" val="3333264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99899462-FC16-43B0-966B-FCA2634507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4654295" y="478232"/>
            <a:ext cx="7034121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E436F93-268B-4C3A-A89D-AC230D005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1053711"/>
            <a:ext cx="5638994" cy="1424446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Muzułmanie w Polsce</a:t>
            </a:r>
          </a:p>
        </p:txBody>
      </p:sp>
      <p:pic>
        <p:nvPicPr>
          <p:cNvPr id="4100" name="Picture 4" descr="Ilustracja">
            <a:extLst>
              <a:ext uri="{FF2B5EF4-FFF2-40B4-BE49-F238E27FC236}">
                <a16:creationId xmlns:a16="http://schemas.microsoft.com/office/drawing/2014/main" xmlns="" id="{884BD2CB-8AD2-4880-BC51-EE7FC4B95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54491" y="478232"/>
            <a:ext cx="1517519" cy="278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AAFEA932-2DF1-410C-A00A-7A1E7DBF75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430098" y="2639023"/>
            <a:ext cx="456244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Ilustracja">
            <a:extLst>
              <a:ext uri="{FF2B5EF4-FFF2-40B4-BE49-F238E27FC236}">
                <a16:creationId xmlns:a16="http://schemas.microsoft.com/office/drawing/2014/main" xmlns="" id="{53AF9E8F-CF85-4C4E-A6BC-ECCC1B589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81886" y="3648957"/>
            <a:ext cx="3662730" cy="267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17FE95-5D37-419C-A8A3-C714FEB10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99889"/>
            <a:ext cx="5747187" cy="298754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rgbClr val="FFFFFF"/>
                </a:solidFill>
              </a:rPr>
              <a:t>Niemal w każdym dużym mieście w Polsce muzułmanie mają swoje ośrodki kulturalno-religijne. Górna fotografia przedstawia meczet w Gdańsku. Poniżej „Ośrodek Kultury Muzułmańskiej” w Warszawie.</a:t>
            </a:r>
          </a:p>
          <a:p>
            <a:pPr marL="0" indent="0">
              <a:buNone/>
            </a:pPr>
            <a:endParaRPr lang="pl-PL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170930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503</Words>
  <Application>Microsoft Office PowerPoint</Application>
  <PresentationFormat>Niestandardowy</PresentationFormat>
  <Paragraphs>39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RELIGIE ŚWIATA</vt:lpstr>
      <vt:lpstr>Prorok Mahomet</vt:lpstr>
      <vt:lpstr>PIĘĆ FILARÓW ISLAMU</vt:lpstr>
      <vt:lpstr>KORAN</vt:lpstr>
      <vt:lpstr>MEKKA –  święte miejsce muzułmanów  i największy meczet na świecie.</vt:lpstr>
      <vt:lpstr>SYMBOLE ISLAMU</vt:lpstr>
      <vt:lpstr>MECZETY</vt:lpstr>
      <vt:lpstr>Najpiękniejsze meczety świata</vt:lpstr>
      <vt:lpstr>Muzułmanie w Polsce</vt:lpstr>
      <vt:lpstr>TATARZY POLSCY</vt:lpstr>
      <vt:lpstr>Wszystkie obrazy pochodzą ze stron o domenach publicznych lub z pixabay.com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RELIGIE ŚWIATA</dc:title>
  <dc:creator>Lidka</dc:creator>
  <cp:lastModifiedBy>Wojtek</cp:lastModifiedBy>
  <cp:revision>3</cp:revision>
  <dcterms:created xsi:type="dcterms:W3CDTF">2020-04-04T18:17:52Z</dcterms:created>
  <dcterms:modified xsi:type="dcterms:W3CDTF">2021-02-16T16:21:51Z</dcterms:modified>
</cp:coreProperties>
</file>