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7" r:id="rId1"/>
  </p:sldMasterIdLst>
  <p:notesMasterIdLst>
    <p:notesMasterId r:id="rId18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21AD08-2C2B-403D-97F7-BCB6DC0B0627}" v="20" dt="2021-02-22T19:58:09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46F9B-59BA-4354-9416-59343F70918D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2415D-1145-4F4A-8499-27AE3E84E1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3750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0AB05AD-C68C-4E6B-89CF-7B2BE43D2A8D}" type="datetime1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/>
              <a:t>Przygotowała mgr Agnieszka Kuberska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18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D6BC-F8CE-403E-B90B-2F0CBD38F047}" type="datetime1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Przygotowała mgr Agnieszka Kuberska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8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85E3-6FC6-44EF-BC1F-65B6BCC59B4B}" type="datetime1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Przygotowała mgr Agnieszka Kuberska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636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02D8-B5F8-4A97-A895-6788A26C2B2D}" type="datetime1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Przygotowała mgr Agnieszka Kuberska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303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4355-895A-4C58-B3E8-7B4EFEBF4DF6}" type="datetime1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Przygotowała mgr Agnieszka Kuberska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65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7317-A6E8-4A15-9DB3-822929972FEC}" type="datetime1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Przygotowała mgr Agnieszka Kuberska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465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A712-A070-4284-A95F-59A111E40833}" type="datetime1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Przygotowała mgr Agnieszka Kuberska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71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C970-15E0-4C03-A241-C9377D35C6F7}" type="datetime1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Przygotowała mgr Agnieszka Kuberska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052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9955-CF20-4BFC-8454-5601EF15FF65}" type="datetime1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Przygotowała mgr Agnieszka Kuberska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49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3D86-09F9-4C67-BEE9-67BFCAABA94D}" type="datetime1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Przygotowała mgr Agnieszka Kuberska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8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A596-22F2-4E91-BC60-DC64D338972C}" type="datetime1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Przygotowała mgr Agnieszka Kuberska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14F5-21E3-491E-ADB2-7DD9F7081DCB}" type="datetime1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Przygotowała mgr Agnieszka Kuberska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049-4EE8-4854-94A8-89E6E34A50F3}" type="datetime1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Przygotowała mgr Agnieszka Kuberska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115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D8F6-1ACC-41FF-85D3-3247E6FEF90C}" type="datetime1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Przygotowała mgr Agnieszka Kuberska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03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C70F-FE14-429B-AC40-BEF2CCDD8AA3}" type="datetime1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Przygotowała mgr Agnieszka Kuberska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0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066F-C779-425E-A91C-7EB119F939AD}" type="datetime1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Przygotowała mgr Agnieszka Kuberska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92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A75B-699A-42B1-AFC5-8FC776E98D7A}" type="datetime1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Przygotowała mgr Agnieszka Kuberska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92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EEFD02-2514-47E8-A908-F09DC45DBCEE}" type="datetime1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Przygotowała mgr Agnieszka Kuberska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3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edukacja-i-nauka/terminy-rekrutacji-do-szko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68">
            <a:extLst>
              <a:ext uri="{FF2B5EF4-FFF2-40B4-BE49-F238E27FC236}">
                <a16:creationId xmlns:a16="http://schemas.microsoft.com/office/drawing/2014/main" id="{9B347087-DEE1-4F23-8486-A2690AA19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70">
            <a:extLst>
              <a:ext uri="{FF2B5EF4-FFF2-40B4-BE49-F238E27FC236}">
                <a16:creationId xmlns:a16="http://schemas.microsoft.com/office/drawing/2014/main" id="{44BB81AE-EE4A-4AA4-8941-104B6C943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36" name="Picture 3" descr="Pusty kalendarz z ołówkiem">
            <a:extLst>
              <a:ext uri="{FF2B5EF4-FFF2-40B4-BE49-F238E27FC236}">
                <a16:creationId xmlns:a16="http://schemas.microsoft.com/office/drawing/2014/main" id="{1FDB2D3B-5B1D-4374-8B14-572333554E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21496" r="1" b="1"/>
          <a:stretch/>
        </p:blipFill>
        <p:spPr>
          <a:xfrm>
            <a:off x="486138" y="488137"/>
            <a:ext cx="11227442" cy="5883295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AA791FC-1AEF-4561-93B5-6B9E981BB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21280" y="3594428"/>
            <a:ext cx="6949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AAA2202F-2A68-464D-8E53-CEBE9303D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84" name="Group 76">
            <a:extLst>
              <a:ext uri="{FF2B5EF4-FFF2-40B4-BE49-F238E27FC236}">
                <a16:creationId xmlns:a16="http://schemas.microsoft.com/office/drawing/2014/main" id="{5B129734-DF6D-46B8-A0E0-4F178B3AD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78" name="Rounded Rectangle 21">
              <a:extLst>
                <a:ext uri="{FF2B5EF4-FFF2-40B4-BE49-F238E27FC236}">
                  <a16:creationId xmlns:a16="http://schemas.microsoft.com/office/drawing/2014/main" id="{6A986578-4991-4E9B-94B7-056F6B09B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85" name="Picture 78">
              <a:extLst>
                <a:ext uri="{FF2B5EF4-FFF2-40B4-BE49-F238E27FC236}">
                  <a16:creationId xmlns:a16="http://schemas.microsoft.com/office/drawing/2014/main" id="{257D0097-ACF2-46A6-804C-C5D55A188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80" name="Rounded Rectangle 27">
              <a:extLst>
                <a:ext uri="{FF2B5EF4-FFF2-40B4-BE49-F238E27FC236}">
                  <a16:creationId xmlns:a16="http://schemas.microsoft.com/office/drawing/2014/main" id="{A71DA5EB-109A-4C2F-A093-7E5F6490B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DA85B8CE-EB01-4DD0-8B39-D413503D7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A96C790A-76D2-4C75-B411-AE30EA3BA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4403" y="1113698"/>
            <a:ext cx="8229600" cy="23452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5000">
                <a:solidFill>
                  <a:schemeClr val="bg1"/>
                </a:solidFill>
              </a:rPr>
              <a:t>TERMINY POSTĘPOWANIA REKRUTACYJNEGO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AFBB0C3-E2ED-49D1-9DBD-F946F602D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3003" y="3729894"/>
            <a:ext cx="7772400" cy="132080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l-PL">
                <a:solidFill>
                  <a:schemeClr val="bg1"/>
                </a:solidFill>
              </a:rPr>
              <a:t>DO KLAS PIERWSZYCH SZKÓŁ PONADPODSTAWOWYCH</a:t>
            </a:r>
          </a:p>
          <a:p>
            <a:pPr>
              <a:spcAft>
                <a:spcPts val="600"/>
              </a:spcAft>
            </a:pPr>
            <a:r>
              <a:rPr lang="pl-PL">
                <a:solidFill>
                  <a:schemeClr val="bg1"/>
                </a:solidFill>
              </a:rPr>
              <a:t>NA ROK SZKOLNY 2021/2022</a:t>
            </a:r>
          </a:p>
          <a:p>
            <a:pPr>
              <a:spcAft>
                <a:spcPts val="600"/>
              </a:spcAft>
            </a:pPr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1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54EC88-C63B-4AE5-96A7-F5A6A0EA2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do 14 lipca 2021 r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0938EA-47BD-4AB6-8017-6D4FF831E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11. </a:t>
            </a:r>
            <a:r>
              <a:rPr lang="pl-PL" sz="2800" dirty="0"/>
              <a:t>Weryfikacja przez komisję rekrutacyjną wniosków o przyjęcie do szkoły ponadpodstawowej i dokumentów potwierdzających spełnianie przez kandydata warunków poświadczanych w oświadczeniach, w tym dokonanie przez przewodniczącego komisji rekrutacyjnej czynności związanych z ustaleniem tych okoliczności.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54D9144-26F1-40E3-88BC-66D7C1D95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Przygotowała mgr Agnieszka Kuberska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779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8B63DF-B104-4715-9F4B-78AEFC33D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22 lipca 2021 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7F34E1-72DF-480D-AF2A-242F0C782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4000" dirty="0"/>
              <a:t>12. Podanie do publicznej wiadomości przez komisję rekrutacyjną listy kandydatów zakwalifikowanych i kandydatów niezakwalifikowanych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03BEF97-E0F8-4394-842A-9ABAD5C0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Przygotowała mgr Agnieszka Kuberska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0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DB0906-63BA-45C8-8672-6ABCFB2FD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22 lipca 2021 r.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5D8FA9-F725-49AF-9E4D-4D8891EA5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/>
              <a:t>13. Podanie do publicznej wiadomości przez komisję rekrutacyjną listy kandydatów zakwalifikowanych i kandydatów niezakwalifikowanych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B1EE289-1E1D-4B1F-8B94-111537517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Przygotowała mgr Agnieszka Kuberska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818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B563A-0F15-4D71-AA60-F45A56DF2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 17 maja 2021 r. do 26 lipca 2021 r.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E1606F-6470-4964-9DA3-5D3E5D8B6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4000" dirty="0"/>
              <a:t>14. Wydanie przez szkołę prowadzącą kształcenie zawodowe skierowania na badanie lekarskie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8495A45-A9A7-43BC-9558-FA5C5C5D9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Przygotowała mgr Agnieszka Kuberska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8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E73704-E600-408B-9B90-B249907B1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od 23 lipca 2021 r. do 30 lipca 2021 r. do godz. 15.00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31BE26-6CF0-4972-949D-C342C613C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15. Potwierdzenie woli przyjęcia w postaci przedłożenia oryginału świadectwa ukończenia szkoły i oryginału zaświadczenia o wynikach egzaminu zewnętrznego, o ile nie zostały one złożone w uzupełnieniu wniosku o przyjęcie do szkoły ponadpodstawowej, a w przypadku szkoły prowadzącej kształcenie zawodowe − także zaświadczenia lekarskiego zawierającego orzeczenie o braku przeciwskazań zdrowotnych do podjęcia praktycznej nauki zawodu oraz odpowiednio orzeczenia lekarskiego o braku przeciwwskazań zdrowotnych do kierowania pojazdami i orzeczenia psychologicznego o braku przeciwwskazań psychologicznych do kierowania pojazdem.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172E0AD-69DF-428D-976D-210597B1C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Przygotowała mgr Agnieszka Kuberska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930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6581DC-41D1-49CA-BCFF-11D607B7F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 sierpnia 2021 r. do godz. 14.00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72669A-7BE3-4385-85C0-CB0197285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4000" dirty="0"/>
              <a:t>16. Podanie do publicznej wiadomości przez komisję rekrutacyjną listy kandydatów przyjętych i kandydatów nieprzyjętych 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B7FCEA1-5F42-403D-9374-A8E29C87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Przygotowała mgr Agnieszka Kuberska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674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70A23F-9A4B-4BDD-AFAD-49B6C03D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 sierpnia 2021 r. do godz. 14.00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4D2241-2573-4F98-BF53-0EBE78CE5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4400" dirty="0"/>
              <a:t>17. Podanie do publicznej wiadomości przez komisję rekrutacyjną listy kandydatów przyjętych i kandydatów nieprzyjętych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FFCF659-0D1E-4D48-94D0-53191829F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Przygotowała mgr Agnieszka Kuberska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71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629080-74D5-48CB-979D-04881B6C1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Akt prawny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CD4F2E-FEDE-48A3-8727-BB8E550E6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Na podstawie § 11baa ust. 1 rozporządzenia Ministra Edukacji Narodowej z dnia 20 marca 2020 r. w sprawie szczególnych rozwiązań w okresie czasowego ograniczenia funkcjonowania jednostek systemu oświaty w związku z zapobieganiem, przeciwdziałaniem i zwalczaniem COVID-19 (Dz. U. poz. 493 z </a:t>
            </a:r>
            <a:r>
              <a:rPr lang="pl-PL" dirty="0" err="1"/>
              <a:t>późn</a:t>
            </a:r>
            <a:r>
              <a:rPr lang="pl-PL" dirty="0"/>
              <a:t>. zm.)</a:t>
            </a:r>
          </a:p>
          <a:p>
            <a:pPr marL="0" indent="0">
              <a:buNone/>
            </a:pPr>
            <a:r>
              <a:rPr lang="pl-PL" dirty="0"/>
              <a:t>Link do wiadomości na stronie ministerstwa</a:t>
            </a:r>
          </a:p>
          <a:p>
            <a:pPr marL="0" indent="0">
              <a:buNone/>
            </a:pPr>
            <a:r>
              <a:rPr lang="pl-PL" dirty="0">
                <a:hlinkClick r:id="rId3"/>
              </a:rPr>
              <a:t>Ministerstwo Edukacji i Nauki</a:t>
            </a:r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7A692C6-563C-413B-9B64-0FEDC9EB7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Przygotowała mgr Agnieszka Kuberska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09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7F0030-A7C6-4985-87C8-3A0ED1E9A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od 17 maja 2021 r. do 31 maja 2021 r. </a:t>
            </a:r>
            <a:br>
              <a:rPr lang="pl-PL" dirty="0"/>
            </a:br>
            <a:r>
              <a:rPr lang="pl-PL" dirty="0"/>
              <a:t>do godz. 15.00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FABB9D-FFF2-4B5B-9ABA-228F00938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1. Złożenie wniosku, w tym zmiana wniosku wraz z dokumentami (podpisanego przez co najmniej jednego rodzica/prawnego opiekuna) o przyjęcie do szkoły ponadpodstawowej dwujęzycznej, oddziału dwujęzycznego, oddziału międzynarodowego, oddziału wstępnego, oddziału przygotowania wojskowego w szkole ponadpodstawowej, oddziałów wymagających od kandydatów szczególnych indywidualnych predyspozycji oraz do szkół i oddziałów prowadzących szkolenie sportowe w szkołach ponadpodstawowych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E5F2EA2-72CB-459C-9C2B-143A4ECFC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Przygotowała mgr Agnieszka Kuberska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9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99D321-B7BA-487B-B6E1-569BE1F9F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/>
              <a:t>od 17 maja 2021 r. do 21 czerwca 2021 r. do godz. 15.00</a:t>
            </a:r>
            <a:br>
              <a:rPr lang="pl-PL" sz="3100"/>
            </a:br>
            <a:endParaRPr lang="pl-PL" sz="31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55C158-B273-4660-8992-23501EE01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4000" dirty="0"/>
              <a:t>2. Złożenie wniosku, w tym zmiana wniosku o przyjęcie do szkoły ponadpodstawowej wraz z dokumentami (podpisanego przez co najmniej jednego rodzica/prawnego opiekuna)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83B39C5-6BF4-499C-BE4D-2A16AB07E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Przygotowała mgr Agnieszka Kuberska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215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04A9A7-1990-46A3-B0D6-D8052062D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od 25 czerwca 2021 r. do 14 lipca 2021 r. do godz. 15.00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E27224-1F6D-4CF5-823F-E05959C6A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3600" dirty="0"/>
              <a:t>3. Uzupełnienie wniosku o przyjęcie do szkoły ponadpodstawowej o świadectwo ukończenia szkoły podstawowej i o zaświadczenie o wyniku egzaminu ósmoklasisty oraz złożenie nowego wniosku, w tym zmiana przez kandydata wniosku o przyjęcie, z uwagi na zamianę szkół do których kandyduje.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BC1A4A1-B817-42E3-B27C-3237F2EFE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Przygotowała mgr Agnieszka Kuberska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56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B5EC0E-B1D2-47A0-9E2D-301E5FBE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do 14 maja 2021 r.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BEC7D2-F850-47E2-94D4-EF5F17B1B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/>
              <a:t>4. Podanie do publicznej wiadomości przez dyrektora szkoły, o której mowa w pkt 1, terminu przeprowadzenia sprawdzianu lub prób sprawności,</a:t>
            </a:r>
            <a:r>
              <a:rPr lang="pl-PL" sz="2800" dirty="0"/>
              <a:t> </a:t>
            </a:r>
            <a:r>
              <a:rPr lang="pl-PL" sz="3600" dirty="0"/>
              <a:t>o których mowa w pkt 6-7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0E4E95D-F7FB-4DC6-820A-AB4B4C3BC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Przygotowała mgr Agnieszka Kuberska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20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ACB82D-2C28-490D-BBB2-5F80E087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od 1 czerwca 2021 r. do 14 czerwca 2021 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79DFF6-CBAA-4DC6-B6A3-D2BC0BD3F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4000" dirty="0"/>
              <a:t>5. Przeprowadzenie sprawdzianu uzdolnień kierunkowych</a:t>
            </a:r>
            <a:r>
              <a:rPr lang="pl-PL" sz="4000" dirty="0">
                <a:solidFill>
                  <a:srgbClr val="FF0000"/>
                </a:solidFill>
              </a:rPr>
              <a:t>*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*</a:t>
            </a:r>
            <a:r>
              <a:rPr lang="pl-PL" dirty="0"/>
              <a:t> Dyrektor szkoły określa szczegółowy termin sprawdzianu uzdolnień kierunkowych, sprawdzianu kompetencji językowych, sprawdzianu predyspozycji językowych oraz prób sprawności fizycznej.</a:t>
            </a:r>
          </a:p>
        </p:txBody>
      </p:sp>
      <p:sp>
        <p:nvSpPr>
          <p:cNvPr id="9" name="Symbol zastępczy stopki 8">
            <a:extLst>
              <a:ext uri="{FF2B5EF4-FFF2-40B4-BE49-F238E27FC236}">
                <a16:creationId xmlns:a16="http://schemas.microsoft.com/office/drawing/2014/main" id="{D48F5EA2-4064-4236-B531-3568B2A32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Przygotowała mgr Agnieszka Kuberska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090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EC5DA6-521B-4884-8604-51C9DB8A8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 1 czerwca 2021 r. do 14 czerwca 2021 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93D6BB-DAB4-4022-B28B-E97D41DC3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3500" dirty="0"/>
              <a:t>6. Przeprowadzenie prób sprawności fizycznej</a:t>
            </a:r>
            <a:r>
              <a:rPr lang="pl-PL" sz="3500" dirty="0">
                <a:solidFill>
                  <a:srgbClr val="FF0000"/>
                </a:solidFill>
              </a:rPr>
              <a:t>*</a:t>
            </a:r>
          </a:p>
          <a:p>
            <a:pPr marL="0" indent="0">
              <a:buNone/>
            </a:pPr>
            <a:r>
              <a:rPr lang="pl-PL" sz="3500" dirty="0"/>
              <a:t>7. Przeprowadzenie sprawdzianu kompetencji językowych,</a:t>
            </a:r>
            <a:r>
              <a:rPr lang="pl-PL" sz="3500" dirty="0">
                <a:solidFill>
                  <a:srgbClr val="FF0000"/>
                </a:solidFill>
              </a:rPr>
              <a:t>*</a:t>
            </a:r>
            <a:r>
              <a:rPr lang="pl-PL" sz="3500" dirty="0"/>
              <a:t> Przeprowadzenie sprawdzianu predyspozycji językowych (klasy wstępne)*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*</a:t>
            </a:r>
            <a:r>
              <a:rPr lang="pl-PL" dirty="0"/>
              <a:t> Dyrektor szkoły określa szczegółowy termin sprawdzianu uzdolnień kierunkowych, sprawdzianu kompetencji językowych, sprawdzianu predyspozycji językowych oraz prób sprawności fizycznej.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C4B1ADE-EEFE-4769-A056-5373951F5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Przygotowała mgr Agnieszka Kuberska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042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B45589-7789-4334-8ED7-8ED735DF1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14400"/>
            <a:ext cx="9601196" cy="1084081"/>
          </a:xfrm>
        </p:spPr>
        <p:txBody>
          <a:bodyPr/>
          <a:lstStyle/>
          <a:p>
            <a:r>
              <a:rPr lang="pl-PL" dirty="0"/>
              <a:t>do17 czerwca 2021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AC5432-0290-4985-85DD-5147F80D3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216" y="2375555"/>
            <a:ext cx="10001839" cy="35680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/>
              <a:t>8. Podanie do wiadomości przez komisję rekrutacyjną listy kandydatów, którzy uzyskali pozytywny wynik sprawdzianu uzdolnień kierunkowych</a:t>
            </a:r>
          </a:p>
          <a:p>
            <a:pPr marL="0" indent="0">
              <a:buNone/>
            </a:pPr>
            <a:r>
              <a:rPr lang="pl-PL" dirty="0"/>
              <a:t>9. Podanie do wiadomości przez komisję rekrutacyjną listy kandydatów, którzy uzyskali pozytywne wyniki prób sprawności fizycznej</a:t>
            </a:r>
          </a:p>
          <a:p>
            <a:pPr marL="0" indent="0">
              <a:buNone/>
            </a:pPr>
            <a:r>
              <a:rPr lang="pl-PL" dirty="0"/>
              <a:t>10. Podanie do wiadomości przez komisję rekrutacyjną listy kandydatów, którzy uzyskali pozytywny wynik sprawdzianu kompetencji językowych, sprawdzianu predyspozycji językowych (klasa wstępna).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9374846-645D-49BE-BB8E-483A43598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Przygotowała mgr Agnieszka Kuberska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079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</TotalTime>
  <Words>766</Words>
  <Application>Microsoft Office PowerPoint</Application>
  <PresentationFormat>Panoramiczny</PresentationFormat>
  <Paragraphs>60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Garamond</vt:lpstr>
      <vt:lpstr>Organiczny</vt:lpstr>
      <vt:lpstr>TERMINY POSTĘPOWANIA REKRUTACYJNEGO</vt:lpstr>
      <vt:lpstr>Akt prawny</vt:lpstr>
      <vt:lpstr>od 17 maja 2021 r. do 31 maja 2021 r.  do godz. 15.00</vt:lpstr>
      <vt:lpstr>od 17 maja 2021 r. do 21 czerwca 2021 r. do godz. 15.00 </vt:lpstr>
      <vt:lpstr>od 25 czerwca 2021 r. do 14 lipca 2021 r. do godz. 15.00</vt:lpstr>
      <vt:lpstr>do 14 maja 2021 r.</vt:lpstr>
      <vt:lpstr>od 1 czerwca 2021 r. do 14 czerwca 2021 r</vt:lpstr>
      <vt:lpstr>od 1 czerwca 2021 r. do 14 czerwca 2021 r</vt:lpstr>
      <vt:lpstr>do17 czerwca 2021</vt:lpstr>
      <vt:lpstr>do 14 lipca 2021 r</vt:lpstr>
      <vt:lpstr>22 lipca 2021 r</vt:lpstr>
      <vt:lpstr>22 lipca 2021 r.</vt:lpstr>
      <vt:lpstr>od 17 maja 2021 r. do 26 lipca 2021 r.</vt:lpstr>
      <vt:lpstr>od 23 lipca 2021 r. do 30 lipca 2021 r. do godz. 15.00</vt:lpstr>
      <vt:lpstr>2 sierpnia 2021 r. do godz. 14.00</vt:lpstr>
      <vt:lpstr>2 sierpnia 2021 r. do godz. 14.00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TERMINY POSTĘPOWANIA REKRUTACYJNEGO</dc:title>
  <dc:creator>Agnieszka Kuberska</dc:creator>
  <cp:lastModifiedBy>Agnieszka Kuberska</cp:lastModifiedBy>
  <cp:revision>1</cp:revision>
  <dcterms:created xsi:type="dcterms:W3CDTF">2021-02-22T19:09:07Z</dcterms:created>
  <dcterms:modified xsi:type="dcterms:W3CDTF">2021-02-22T20:02:59Z</dcterms:modified>
</cp:coreProperties>
</file>