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35E056-522A-47DE-9F8C-EEFC7B090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FCA6839-6018-4252-9C3C-FAD6478E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62563D2-EE41-48D8-9A1C-D4BCC997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8235851-6865-47F6-A374-19F3DBBF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76D9018-2D17-4955-8711-A9BB9C82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7142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92C3F2-10B8-4F90-AF4A-F81750E7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7964325C-155B-496F-B21D-D08766CD9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6D500BF-0FF7-4002-9324-FA9365DF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E4149A5-291F-4F83-841F-47F579CA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FD9C7E3-DC37-49B1-83E6-498539E7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6667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5E1A84C7-4690-4EAE-8766-21E5D3305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F2103BFA-5C44-4F27-9509-A732A9E7F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3EAE3D6-0947-4DA6-828F-61D75419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7B9D1D8-F1D1-4249-A488-68D739D4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BB8AACB-00BE-4DD8-992B-CAE9B413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1520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CFAF9B-D43A-4B8F-BF59-4417B21F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D15053-6F5D-44FF-AAF0-ED735600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8CC5156-9BF6-4F84-82CD-054B5D72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BA8054D-4A36-45D7-B70E-5CAECABF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3D5EB050-9D0F-4A0B-96B0-A0AE7276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0459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D1B757-5BDF-4ED5-A8E3-BEECB0C7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62BB7D79-8A66-46BA-AE1F-1DA187C2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8F1E310D-B282-4658-B479-56FEC01B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39F097B-FDE3-465B-A768-016C63B0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AA15347-E582-4FA0-B6E3-9EA09634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3502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2B4C18-61FC-4551-99E7-3854365D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105CEDE-DB2F-43D3-85D6-889B6B39E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172D41C0-01CC-4918-9444-5357A2BAD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C9B931FC-B007-46B5-A0F1-6DA5B112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152F01A9-451B-42A1-97FD-23116E24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457B1D01-A992-474E-9321-714A6355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6439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14342B-CE2D-4371-A1B5-681F768B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AE3BBE35-A03A-440B-853E-49786B2F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32FC652-7DB2-49DD-9CFA-6653981C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BBF4B158-1146-4F5B-BB0F-22D185F5A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5638ED4A-8EBC-4CD8-B2BA-483179744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DC7EA1F1-9561-40F8-8F94-4941B491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5799DB66-4FE3-4EA0-8DC9-958DFD38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744F1454-7FCB-4EB1-AE7B-64BC9449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6363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53CC75-858E-401F-A458-EA82F630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DA1E5E2F-86D3-4D8B-9738-DE1BA31D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4C1CAFC9-2DF7-4878-9300-A8661594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C2705DAE-4244-4853-A28C-CDAF27CC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9081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ACB21BCB-6FF9-4E3A-BBE3-A136EBBC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27BADA41-9C51-4ADC-8BA6-38C3D75A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3309149E-4697-49D2-8338-75E61739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5292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11194A-ED76-4ACC-A1A2-36F26DE2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70763DD-02F9-4D8D-9733-3C15B2F4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36747D3C-1589-40B2-96F6-63D74C44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2D6A3894-C8C9-4A7B-808B-44A7120D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7B23C3F4-BEB2-4325-83F2-C0BE5BF6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74D0BEBE-9DB1-4364-85E9-5DEF08C5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5343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DB1429-4FB6-4F0D-AF22-F4190623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1A2F0831-EEEC-45A2-BD2D-6153EC3A8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32F0F757-2F7D-429B-A510-523CB53E6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932ACDA-E132-4263-95B3-8BDE235A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28694F8B-AB13-4CD8-80ED-3AD5AEAE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A46F183-6FFB-47E0-97F5-024D194C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8983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67F0561B-4A5A-4127-AE64-645D0F85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1F759E94-8447-4ACF-88A4-A19061AF6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11D475E-EF6A-4244-9C88-F0E0ABE69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3C29-2AF5-42DD-99EA-80D8AE3DF944}" type="datetimeFigureOut">
              <a:rPr lang="sk-SK" smtClean="0"/>
              <a:pPr/>
              <a:t>27.10.2020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267B78B-89B3-48CE-9D5C-588AA688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3949A5C-C583-486B-B22A-7EE198260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A744-43B8-49FE-85D2-FE579163CE5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415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88A3A9-0CB4-4A54-BA3E-5AD703D71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Regulačné sústavy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1E6175A-37A7-43AB-95A4-73F1BC56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sk-SK" sz="200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18EAA02-F385-4BC5-812F-33D32E24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85339"/>
            <a:ext cx="6553545" cy="52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87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F1FDFB-1D64-43E1-B325-0BC934CC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6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Obvodová NS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FD7A2A6-587A-4A11-B0D4-13FF48FA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nervy vedúce z CNS do celého tela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DCF5771-0EDC-4016-9444-1BD41285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322" y="2884467"/>
            <a:ext cx="4811211" cy="36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40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B8F685-21CC-49AD-83FC-AB51F313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5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Neuróny (nervové bunky)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2D224E5-8728-4484-8908-0FA8AF563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Základná jednotka NS </a:t>
            </a:r>
          </a:p>
          <a:p>
            <a:r>
              <a:rPr lang="sk-SK" dirty="0"/>
              <a:t>Sú navzájom poprepájané = prenos nervového vzruchu (informácii)</a:t>
            </a:r>
          </a:p>
          <a:p>
            <a:r>
              <a:rPr lang="sk-SK" dirty="0"/>
              <a:t>Reagujú na rôzne podnety = </a:t>
            </a:r>
            <a:r>
              <a:rPr lang="sk-SK" b="1" dirty="0"/>
              <a:t>dráždivosť</a:t>
            </a:r>
            <a:r>
              <a:rPr lang="sk-SK" dirty="0"/>
              <a:t>. </a:t>
            </a:r>
            <a:r>
              <a:rPr lang="sk-SK" b="1" dirty="0"/>
              <a:t>Pri podráždení</a:t>
            </a:r>
            <a:r>
              <a:rPr lang="sk-SK" dirty="0"/>
              <a:t> vzniká </a:t>
            </a:r>
            <a:r>
              <a:rPr lang="sk-SK" b="1" dirty="0"/>
              <a:t>nervový vzruch</a:t>
            </a:r>
            <a:r>
              <a:rPr lang="sk-SK" dirty="0"/>
              <a:t>. Vedenie nervového vzruchu od podnetu do mozgu po reakciu orgánu sa nazýva </a:t>
            </a:r>
            <a:r>
              <a:rPr lang="sk-SK" b="1" dirty="0"/>
              <a:t>reflexný oblúk. 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5FB5EAE-9520-4BD0-9C43-67132CB6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4" y="1690688"/>
            <a:ext cx="6211506" cy="496920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B727F4F-4373-4876-8ADE-989DD20B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040" y="2083443"/>
            <a:ext cx="4645961" cy="34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5C1256-5DCD-4C78-8A95-07A6C60E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6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7EB1B0C-207B-496C-BB24-4A90BF57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7081" cy="4351338"/>
          </a:xfrm>
        </p:spPr>
        <p:txBody>
          <a:bodyPr/>
          <a:lstStyle/>
          <a:p>
            <a:r>
              <a:rPr lang="sk-SK" dirty="0"/>
              <a:t>Odpoveďou organizmu na podráždenie </a:t>
            </a:r>
          </a:p>
          <a:p>
            <a:pPr marL="514350" indent="-514350">
              <a:buFont typeface="+mj-lt"/>
              <a:buAutoNum type="alphaUcPeriod"/>
            </a:pPr>
            <a:r>
              <a:rPr lang="sk-SK" dirty="0"/>
              <a:t>PODMIENENÉ </a:t>
            </a:r>
          </a:p>
          <a:p>
            <a:pPr marL="514350" indent="-514350">
              <a:buFont typeface="+mj-lt"/>
              <a:buAutoNum type="alphaUcPeriod"/>
            </a:pPr>
            <a:r>
              <a:rPr lang="sk-SK" dirty="0"/>
              <a:t>NEPODMIENENÉ </a:t>
            </a:r>
          </a:p>
          <a:p>
            <a:pPr marL="514350" indent="-514350">
              <a:buFont typeface="+mj-lt"/>
              <a:buAutoNum type="alphaUcPeriod"/>
            </a:pPr>
            <a:endParaRPr lang="sk-SK" dirty="0"/>
          </a:p>
          <a:p>
            <a:pPr marL="0" indent="0">
              <a:buNone/>
            </a:pPr>
            <a:r>
              <a:rPr lang="sk-SK" dirty="0"/>
              <a:t>vedenie vzruchu od podnetu do mozgu a z mozgu do orgánu, ktorý na podnet zareaguje je </a:t>
            </a:r>
            <a:r>
              <a:rPr lang="sk-SK" b="1" dirty="0"/>
              <a:t>reflexný oblúk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19AF0EA-3604-4F36-BD1E-1959B5711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959" y="3553427"/>
            <a:ext cx="4825018" cy="2795287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xmlns="" id="{D0F5BF43-745C-4CDF-9C6D-A613F3209D12}"/>
              </a:ext>
            </a:extLst>
          </p:cNvPr>
          <p:cNvSpPr/>
          <p:nvPr/>
        </p:nvSpPr>
        <p:spPr>
          <a:xfrm>
            <a:off x="7568878" y="1956486"/>
            <a:ext cx="3784922" cy="1212448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Reflexný oblúk </a:t>
            </a:r>
          </a:p>
        </p:txBody>
      </p:sp>
    </p:spTree>
    <p:extLst>
      <p:ext uri="{BB962C8B-B14F-4D97-AF65-F5344CB8AC3E}">
        <p14:creationId xmlns:p14="http://schemas.microsoft.com/office/powerpoint/2010/main" xmlns="" val="279743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93C1F8-2D21-4C72-B021-E6499280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6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Nepodmienený reflex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4B5656C-7E9F-4132-B381-CC708DD28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351338"/>
          </a:xfrm>
        </p:spPr>
        <p:txBody>
          <a:bodyPr/>
          <a:lstStyle/>
          <a:p>
            <a:r>
              <a:rPr lang="sk-SK" dirty="0"/>
              <a:t>automatické = </a:t>
            </a:r>
            <a:r>
              <a:rPr lang="sk-SK" b="1" dirty="0"/>
              <a:t>vrodené</a:t>
            </a:r>
            <a:r>
              <a:rPr lang="sk-SK" dirty="0"/>
              <a:t> </a:t>
            </a:r>
          </a:p>
          <a:p>
            <a:r>
              <a:rPr lang="sk-SK" dirty="0"/>
              <a:t>zložité vrodené reflexy sú </a:t>
            </a:r>
            <a:r>
              <a:rPr lang="sk-SK" b="1" dirty="0"/>
              <a:t>inštinkty</a:t>
            </a:r>
            <a:r>
              <a:rPr lang="sk-SK" dirty="0"/>
              <a:t> (lov, obrana, rozmnožovanie, stavanie hniezda, ...)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29E5EBB-14A7-4F5A-855B-F7079C12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1" y="3299346"/>
            <a:ext cx="5113655" cy="341975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FC2C54F-DE27-44E2-9A38-0CC0430B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808" y="3429000"/>
            <a:ext cx="5803771" cy="32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84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A50ECD-34D9-489C-9374-0CAD74305E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Podmienený reflex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F37AD89-2F58-42F6-B968-0424A09E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získané </a:t>
            </a:r>
            <a:r>
              <a:rPr lang="sk-SK" dirty="0"/>
              <a:t>– vytvárajú sa na </a:t>
            </a:r>
            <a:r>
              <a:rPr lang="sk-SK" dirty="0" smtClean="0"/>
              <a:t>základe </a:t>
            </a:r>
            <a:r>
              <a:rPr lang="sk-SK" dirty="0"/>
              <a:t>skúseností živočícha. </a:t>
            </a:r>
          </a:p>
          <a:p>
            <a:r>
              <a:rPr lang="sk-SK" dirty="0"/>
              <a:t>s</a:t>
            </a:r>
            <a:r>
              <a:rPr lang="sk-SK" dirty="0" smtClean="0"/>
              <a:t>ú </a:t>
            </a:r>
            <a:r>
              <a:rPr lang="sk-SK" dirty="0"/>
              <a:t>výsledkom činnosti mozgu (výcvik psa, správanie zdomácnených živočíchov, ...).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0ED274D-1DC5-4C80-8ACC-3C812447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096" y="2823804"/>
            <a:ext cx="4565279" cy="37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E4AA74-90C2-4D0B-A987-0B08F224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826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Riadenie činnosti organizmu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BFECBA4-EC5D-45DC-80F8-6423ABE6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3200" dirty="0"/>
              <a:t>Hormonálna sústava (HS)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200" dirty="0"/>
              <a:t>Nervová sústava (NS)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780C46E-A991-4BB8-97B2-5E9458DB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317" y="2097549"/>
            <a:ext cx="4286250" cy="4514850"/>
          </a:xfrm>
          <a:prstGeom prst="rect">
            <a:avLst/>
          </a:prstGeom>
        </p:spPr>
      </p:pic>
      <p:sp>
        <p:nvSpPr>
          <p:cNvPr id="5" name="AutoShape 4" descr="Image result for nervous system dog">
            <a:extLst>
              <a:ext uri="{FF2B5EF4-FFF2-40B4-BE49-F238E27FC236}">
                <a16:creationId xmlns:a16="http://schemas.microsoft.com/office/drawing/2014/main" xmlns="" id="{67122E3B-498F-44C1-A979-8FB10A1C3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Image result for nervous system dog">
            <a:extLst>
              <a:ext uri="{FF2B5EF4-FFF2-40B4-BE49-F238E27FC236}">
                <a16:creationId xmlns:a16="http://schemas.microsoft.com/office/drawing/2014/main" xmlns="" id="{CD454210-25E4-4B9B-A7CE-E820B5EC4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23" b="8921"/>
          <a:stretch/>
        </p:blipFill>
        <p:spPr bwMode="auto">
          <a:xfrm>
            <a:off x="301320" y="3058972"/>
            <a:ext cx="4378502" cy="35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81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8D51FC-364B-4DCE-A618-2C42B17D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826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 hormonálna sústava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2F37444-0BC0-4914-8E24-C5A8CB5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riadi činnosť prostredníctvom chemických látok - </a:t>
            </a:r>
            <a:r>
              <a:rPr lang="sk-SK" b="1" dirty="0"/>
              <a:t>hormónov</a:t>
            </a:r>
            <a:r>
              <a:rPr lang="sk-SK" dirty="0"/>
              <a:t>.</a:t>
            </a:r>
          </a:p>
          <a:p>
            <a:r>
              <a:rPr lang="sk-SK" dirty="0"/>
              <a:t>zabezpečuje látkovú reguláciu.</a:t>
            </a:r>
          </a:p>
          <a:p>
            <a:r>
              <a:rPr lang="sk-SK" dirty="0"/>
              <a:t>hormóny sú vylučované priamo do krvi žľazami s vnútorným vylučovaním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C75EC085-E760-4CE3-8E72-794B08A5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1" y="4001294"/>
            <a:ext cx="4209809" cy="2806539"/>
          </a:xfrm>
          <a:prstGeom prst="rect">
            <a:avLst/>
          </a:prstGeom>
        </p:spPr>
      </p:pic>
      <p:pic>
        <p:nvPicPr>
          <p:cNvPr id="2050" name="Picture 2" descr="Image result for hormones">
            <a:extLst>
              <a:ext uri="{FF2B5EF4-FFF2-40B4-BE49-F238E27FC236}">
                <a16:creationId xmlns:a16="http://schemas.microsoft.com/office/drawing/2014/main" xmlns="" id="{C05B5E78-2F3E-4AAB-B3B1-6A93D8A9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009" y="3458580"/>
            <a:ext cx="4209808" cy="33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652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A9AE5D-DD88-42D2-90A0-A1A2CFF9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5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 nervová sústava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EC50839-1757-4134-A8E6-C5A62150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prijíma, spracúva a odovzdáva informácie o zmene prostredia pomocou nervov</a:t>
            </a:r>
          </a:p>
        </p:txBody>
      </p:sp>
      <p:pic>
        <p:nvPicPr>
          <p:cNvPr id="3074" name="Picture 2" descr="Image result for nervous system gif">
            <a:extLst>
              <a:ext uri="{FF2B5EF4-FFF2-40B4-BE49-F238E27FC236}">
                <a16:creationId xmlns:a16="http://schemas.microsoft.com/office/drawing/2014/main" xmlns="" id="{C29A21C3-B668-4157-AEEB-640540060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325" y="3303562"/>
            <a:ext cx="5012200" cy="33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06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ABC5D3-8F86-4487-AF96-35ACF06F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6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Časti NS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67C557C-D88D-4497-8459-8A2FF56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3600" b="1" dirty="0"/>
              <a:t>Centrálna NS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600" b="1" dirty="0"/>
              <a:t>Obvodová NS </a:t>
            </a:r>
          </a:p>
          <a:p>
            <a:pPr marL="514350" indent="-514350">
              <a:buFont typeface="+mj-lt"/>
              <a:buAutoNum type="arabicPeriod"/>
            </a:pPr>
            <a:endParaRPr lang="sk-SK" sz="3600" b="1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xmlns="" id="{2E524C1D-526A-4F4E-9D66-2616EC26AC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298" y="1825625"/>
            <a:ext cx="3864618" cy="48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494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0337DA-CF27-47D0-94BB-D4F30A53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5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Centrálna NS		CNS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8B0FA7-7AD6-4283-B656-B626A9A2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Mozog (v lebke)</a:t>
            </a:r>
          </a:p>
          <a:p>
            <a:r>
              <a:rPr lang="sk-SK" dirty="0"/>
              <a:t>Miecha (uložená v chrbtici) </a:t>
            </a:r>
          </a:p>
          <a:p>
            <a:endParaRPr lang="sk-SK" dirty="0"/>
          </a:p>
        </p:txBody>
      </p:sp>
      <p:pic>
        <p:nvPicPr>
          <p:cNvPr id="5122" name="Picture 2" descr="Image result for nervous system gif">
            <a:extLst>
              <a:ext uri="{FF2B5EF4-FFF2-40B4-BE49-F238E27FC236}">
                <a16:creationId xmlns:a16="http://schemas.microsoft.com/office/drawing/2014/main" xmlns="" id="{58C832A6-8355-4E3A-8F22-C81355281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1012" y="2605088"/>
            <a:ext cx="3048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8D7E70F-1171-4749-93C4-80E5C94B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97" y="3101203"/>
            <a:ext cx="3446603" cy="37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62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755962-6842-476E-8D96-F8BDBD08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6"/>
            <a:ext cx="10515600" cy="132556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Mozog stavovcov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F2C6FF6-8B95-4402-9F98-0BE11B8C8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predného mozgu </a:t>
            </a:r>
          </a:p>
          <a:p>
            <a:pPr lvl="1"/>
            <a:r>
              <a:rPr lang="sk-SK" dirty="0"/>
              <a:t>má 2 pologule, ktoré majú laloky a závity</a:t>
            </a:r>
          </a:p>
          <a:p>
            <a:pPr marL="457200" lvl="1" indent="0">
              <a:buNone/>
            </a:pPr>
            <a:r>
              <a:rPr lang="sk-SK" dirty="0"/>
              <a:t> - centrá pre zmyslové orgány</a:t>
            </a:r>
          </a:p>
          <a:p>
            <a:r>
              <a:rPr lang="sk-SK" b="1" dirty="0"/>
              <a:t>stredného mozgu</a:t>
            </a:r>
          </a:p>
          <a:p>
            <a:r>
              <a:rPr lang="sk-SK" b="1" dirty="0"/>
              <a:t>medzimozgu</a:t>
            </a:r>
          </a:p>
          <a:p>
            <a:r>
              <a:rPr lang="sk-SK" b="1" dirty="0"/>
              <a:t>mozočka</a:t>
            </a:r>
          </a:p>
          <a:p>
            <a:r>
              <a:rPr lang="sk-SK" b="1" dirty="0"/>
              <a:t>mosta</a:t>
            </a:r>
          </a:p>
          <a:p>
            <a:r>
              <a:rPr lang="sk-SK" b="1" dirty="0"/>
              <a:t>predĺženej miechy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BC184FA-3E6D-4A72-8D9D-C1094190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98" y="2845914"/>
            <a:ext cx="460897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10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1608D52-DF01-48F6-99BC-1E4DC136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2437"/>
            <a:ext cx="10515600" cy="5621378"/>
          </a:xfrm>
        </p:spPr>
        <p:txBody>
          <a:bodyPr>
            <a:normAutofit/>
          </a:bodyPr>
          <a:lstStyle/>
          <a:p>
            <a:r>
              <a:rPr lang="sk-SK" sz="3200" b="1" dirty="0"/>
              <a:t>Ryby a obojživelníky</a:t>
            </a:r>
            <a:r>
              <a:rPr lang="sk-SK" sz="3200" dirty="0"/>
              <a:t>: najviac vyvinutý stredný mozog</a:t>
            </a:r>
          </a:p>
          <a:p>
            <a:r>
              <a:rPr lang="sk-SK" sz="3200" b="1" dirty="0"/>
              <a:t>Plazy</a:t>
            </a:r>
            <a:r>
              <a:rPr lang="sk-SK" sz="3200" dirty="0"/>
              <a:t>: dobre vyvinutý predný mozog</a:t>
            </a:r>
          </a:p>
          <a:p>
            <a:r>
              <a:rPr lang="sk-SK" sz="3200" b="1" dirty="0"/>
              <a:t>Vtáky a cicavce:</a:t>
            </a:r>
            <a:r>
              <a:rPr lang="sk-SK" sz="3200" dirty="0"/>
              <a:t> najviac vyvinutý predný mozog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166FE64E-A375-4BAB-AAA0-84AA2F341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8" y="2637959"/>
            <a:ext cx="3843374" cy="38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47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2435" y="208344"/>
            <a:ext cx="11019099" cy="6099859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k-SK" sz="3200"/>
          </a:p>
          <a:p>
            <a:pPr marL="342900" indent="-342900">
              <a:spcBef>
                <a:spcPct val="20000"/>
              </a:spcBef>
              <a:defRPr/>
            </a:pPr>
            <a:endParaRPr lang="sk-SK" sz="3200"/>
          </a:p>
          <a:p>
            <a:pPr marL="342900" indent="-342900">
              <a:spcBef>
                <a:spcPct val="20000"/>
              </a:spcBef>
              <a:defRPr/>
            </a:pPr>
            <a:endParaRPr lang="sk-SK" sz="3200"/>
          </a:p>
        </p:txBody>
      </p:sp>
      <p:pic>
        <p:nvPicPr>
          <p:cNvPr id="5" name="Picture 6" descr="H:\OBRÁZKY ANIMÁCIE POZADIA\stavovce\zmysly\ryb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5226" y="1555751"/>
            <a:ext cx="3222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:\OBRÁZKY ANIMÁCIE POZADIA\stavovce\zmysly\obojživelní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0"/>
            <a:ext cx="1665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:\OBRÁZKY ANIMÁCIE POZADIA\stavovce\zmysly\plazy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41044" y="1707357"/>
            <a:ext cx="32464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:\OBRÁZKY ANIMÁCIE POZADIA\stavovce\zmysly\Obrázok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1" y="4572001"/>
            <a:ext cx="15081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H:\OBRÁZKY ANIMÁCIE POZADIA\stavovce\zmysly\Kópia – 73340-004-AA95C7EF[1].jpg"/>
          <p:cNvPicPr>
            <a:picLocks noChangeAspect="1" noChangeArrowheads="1"/>
          </p:cNvPicPr>
          <p:nvPr/>
        </p:nvPicPr>
        <p:blipFill>
          <a:blip r:embed="rId6" cstate="print"/>
          <a:srcRect l="8788" t="14444" r="53879" b="20370"/>
          <a:stretch>
            <a:fillRect/>
          </a:stretch>
        </p:blipFill>
        <p:spPr bwMode="auto">
          <a:xfrm>
            <a:off x="3429000" y="4462464"/>
            <a:ext cx="1752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:\OBRÁZKY ANIMÁCIE POZADIA\stavovce\zmysly\Kópia – 73341-004-56AB406B[1].jpg"/>
          <p:cNvPicPr>
            <a:picLocks noChangeAspect="1" noChangeArrowheads="1"/>
          </p:cNvPicPr>
          <p:nvPr/>
        </p:nvPicPr>
        <p:blipFill>
          <a:blip r:embed="rId7" cstate="print"/>
          <a:srcRect t="14285" r="54286" b="17857"/>
          <a:stretch>
            <a:fillRect/>
          </a:stretch>
        </p:blipFill>
        <p:spPr bwMode="auto">
          <a:xfrm>
            <a:off x="5181600" y="4543425"/>
            <a:ext cx="19050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:\OBRÁZKY ANIMÁCIE POZADIA\stavovce\zmysly\Kópia – 73342-004-9BBAADA2[1].jpg"/>
          <p:cNvPicPr>
            <a:picLocks noChangeAspect="1" noChangeArrowheads="1"/>
          </p:cNvPicPr>
          <p:nvPr/>
        </p:nvPicPr>
        <p:blipFill>
          <a:blip r:embed="rId8" cstate="print"/>
          <a:srcRect l="3938" t="14706" r="57880" b="14706"/>
          <a:stretch>
            <a:fillRect/>
          </a:stretch>
        </p:blipFill>
        <p:spPr bwMode="auto">
          <a:xfrm>
            <a:off x="7086600" y="4419600"/>
            <a:ext cx="1752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:\OBRÁZKY ANIMÁCIE POZADIA\stavovce\zmysly\cicavce - kópia.jpg"/>
          <p:cNvPicPr>
            <a:picLocks noChangeAspect="1" noChangeArrowheads="1"/>
          </p:cNvPicPr>
          <p:nvPr/>
        </p:nvPicPr>
        <p:blipFill>
          <a:blip r:embed="rId9" cstate="print"/>
          <a:srcRect l="8823" t="18750" r="60295" b="18750"/>
          <a:stretch>
            <a:fillRect/>
          </a:stretch>
        </p:blipFill>
        <p:spPr bwMode="auto">
          <a:xfrm>
            <a:off x="8763000" y="4267201"/>
            <a:ext cx="152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OBRÁZKY ANIMÁCIE POZADIA\stavovce\zmysly\vtáky.wmf"/>
          <p:cNvPicPr>
            <a:picLocks noChangeAspect="1" noChangeArrowheads="1"/>
          </p:cNvPicPr>
          <p:nvPr/>
        </p:nvPicPr>
        <p:blipFill>
          <a:blip r:embed="rId10" cstate="print"/>
          <a:srcRect r="17662"/>
          <a:stretch>
            <a:fillRect/>
          </a:stretch>
        </p:blipFill>
        <p:spPr bwMode="auto">
          <a:xfrm>
            <a:off x="7010401" y="990600"/>
            <a:ext cx="153511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mozg__model_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10600" y="1295400"/>
            <a:ext cx="1708150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249</Words>
  <Application>Microsoft Office PowerPoint</Application>
  <PresentationFormat>Vlastná</PresentationFormat>
  <Paragraphs>48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Regulačné sústavy </vt:lpstr>
      <vt:lpstr>Riadenie činnosti organizmu</vt:lpstr>
      <vt:lpstr>HS hormonálna sústava</vt:lpstr>
      <vt:lpstr>NS nervová sústava </vt:lpstr>
      <vt:lpstr>Časti NS </vt:lpstr>
      <vt:lpstr>Centrálna NS  CNS</vt:lpstr>
      <vt:lpstr>Mozog stavovcov </vt:lpstr>
      <vt:lpstr>Snímka 8</vt:lpstr>
      <vt:lpstr>Snímka 9</vt:lpstr>
      <vt:lpstr>Obvodová NS </vt:lpstr>
      <vt:lpstr>Neuróny (nervové bunky) </vt:lpstr>
      <vt:lpstr>Reflex</vt:lpstr>
      <vt:lpstr>Nepodmienený reflex </vt:lpstr>
      <vt:lpstr>Podmienený reflex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Regulačné sústavy </dc:title>
  <dc:creator>Martina Ondrejková</dc:creator>
  <cp:lastModifiedBy>juraj Kóňa</cp:lastModifiedBy>
  <cp:revision>8</cp:revision>
  <dcterms:created xsi:type="dcterms:W3CDTF">2019-10-09T19:29:02Z</dcterms:created>
  <dcterms:modified xsi:type="dcterms:W3CDTF">2020-10-27T19:46:47Z</dcterms:modified>
</cp:coreProperties>
</file>