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4" r:id="rId3"/>
    <p:sldId id="285" r:id="rId4"/>
    <p:sldId id="286" r:id="rId5"/>
    <p:sldId id="258" r:id="rId6"/>
    <p:sldId id="287" r:id="rId7"/>
    <p:sldId id="288" r:id="rId8"/>
    <p:sldId id="298" r:id="rId9"/>
    <p:sldId id="299" r:id="rId10"/>
    <p:sldId id="300" r:id="rId11"/>
    <p:sldId id="301" r:id="rId12"/>
    <p:sldId id="302" r:id="rId13"/>
    <p:sldId id="303" r:id="rId14"/>
    <p:sldId id="289" r:id="rId15"/>
    <p:sldId id="290" r:id="rId16"/>
    <p:sldId id="261" r:id="rId17"/>
    <p:sldId id="291" r:id="rId18"/>
    <p:sldId id="266" r:id="rId19"/>
    <p:sldId id="292" r:id="rId20"/>
    <p:sldId id="293" r:id="rId21"/>
    <p:sldId id="294" r:id="rId22"/>
    <p:sldId id="295" r:id="rId23"/>
    <p:sldId id="296" r:id="rId24"/>
    <p:sldId id="297" r:id="rId2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C0166-B926-4D13-BFD7-B749BF2A2D3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717F9-E070-4252-B068-BE276D7ADBC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65D8-E63E-43CD-9DEB-C5F514FD506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BDF5F-4CDD-4392-BDA1-77E3D14D123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3771-7985-40A4-BCC5-48E5A77E0BF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83E10-5E89-437D-B72F-40417BDA4CC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dva obsahy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D4797-D4B7-4280-9B7C-3E7DA981E62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9C53F-223D-4405-BE96-1DBC29EE528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673B-45B7-414F-AB0E-39A37F0208E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1C86D-61B3-4303-AA33-72AEA7C697A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4AAC1-0A2E-4ADF-AAAE-CCF1E8A79DD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83C7-AEAE-43BB-9A6D-57F04E9C626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E941F-C26D-4AAE-8ABC-237EDF67E7A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3134-0425-4A78-8F83-8CE1D4859BF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CEC81-250E-4899-9738-E138A6EBF72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9000">
              <a:srgbClr val="CC99FF"/>
            </a:gs>
            <a:gs pos="64000">
              <a:srgbClr val="9966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16EA3DA7-F83B-4680-8532-4D608A004BC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7772400" cy="1470025"/>
          </a:xfrm>
        </p:spPr>
        <p:txBody>
          <a:bodyPr/>
          <a:lstStyle/>
          <a:p>
            <a:pPr eaLnBrk="1" hangingPunct="1"/>
            <a:r>
              <a:rPr lang="sk-SK" b="1" smtClean="0"/>
              <a:t>Geologické dejiny Zeme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196975"/>
            <a:ext cx="6400800" cy="1752600"/>
          </a:xfrm>
        </p:spPr>
        <p:txBody>
          <a:bodyPr/>
          <a:lstStyle/>
          <a:p>
            <a:pPr eaLnBrk="1" hangingPunct="1"/>
            <a:r>
              <a:rPr lang="sk-SK" sz="4000" b="1" smtClean="0"/>
              <a:t>Prvohory 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2301875"/>
            <a:ext cx="91440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374650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0" y="0"/>
            <a:ext cx="5634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773113"/>
            <a:ext cx="9144000" cy="60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6000" b="1" smtClean="0"/>
              <a:t>Rastliny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sk-SK" b="1" smtClean="0"/>
              <a:t>Riasy produkujú kyslík v procese fotosyntézy</a:t>
            </a:r>
          </a:p>
          <a:p>
            <a:pPr eaLnBrk="1" hangingPunct="1">
              <a:buFontTx/>
              <a:buNone/>
            </a:pPr>
            <a:r>
              <a:rPr lang="sk-SK" b="1" smtClean="0"/>
              <a:t>                                 ↓</a:t>
            </a:r>
          </a:p>
          <a:p>
            <a:pPr algn="ctr" eaLnBrk="1" hangingPunct="1">
              <a:buFontTx/>
              <a:buNone/>
            </a:pPr>
            <a:r>
              <a:rPr lang="sk-SK" b="1" smtClean="0"/>
              <a:t>Pravdepodobne sa sformovala ozónová vrstva</a:t>
            </a:r>
          </a:p>
          <a:p>
            <a:pPr eaLnBrk="1" hangingPunct="1">
              <a:buFontTx/>
              <a:buNone/>
            </a:pPr>
            <a:r>
              <a:rPr lang="sk-SK" b="1" smtClean="0"/>
              <a:t>                                 ↓</a:t>
            </a:r>
          </a:p>
          <a:p>
            <a:pPr algn="ctr" eaLnBrk="1" hangingPunct="1">
              <a:buFontTx/>
              <a:buNone/>
            </a:pPr>
            <a:r>
              <a:rPr lang="sk-SK" b="1" smtClean="0"/>
              <a:t>Vzniká život na súši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Kríčkovité výtrusné rastliny rastúce v močiaroch</a:t>
            </a:r>
          </a:p>
        </p:txBody>
      </p:sp>
      <p:pic>
        <p:nvPicPr>
          <p:cNvPr id="99334" name="Picture 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lum bright="6000" contrast="12000"/>
          </a:blip>
          <a:srcRect r="1878"/>
          <a:stretch>
            <a:fillRect/>
          </a:stretch>
        </p:blipFill>
        <p:spPr>
          <a:xfrm>
            <a:off x="0" y="1724025"/>
            <a:ext cx="9144000" cy="5133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0" y="441325"/>
          <a:ext cx="9144000" cy="6416675"/>
        </p:xfrm>
        <a:graphic>
          <a:graphicData uri="http://schemas.openxmlformats.org/presentationml/2006/ole">
            <p:oleObj spid="_x0000_s2050" name="Fotografia programu Photo Editor" r:id="rId3" imgW="5428571" imgH="380952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4000" b="1" smtClean="0"/>
              <a:t>Stromovité prasličky, paprade a plavúne, tvoriace pralesy</a:t>
            </a:r>
          </a:p>
        </p:txBody>
      </p:sp>
      <p:pic>
        <p:nvPicPr>
          <p:cNvPr id="101382" name="Picture 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 r="3574" b="11792"/>
          <a:stretch>
            <a:fillRect/>
          </a:stretch>
        </p:blipFill>
        <p:spPr>
          <a:xfrm>
            <a:off x="755650" y="1547813"/>
            <a:ext cx="7740650" cy="5310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7" name="Object 9"/>
          <p:cNvGraphicFramePr>
            <a:graphicFrameLocks noChangeAspect="1"/>
          </p:cNvGraphicFramePr>
          <p:nvPr/>
        </p:nvGraphicFramePr>
        <p:xfrm>
          <a:off x="0" y="908050"/>
          <a:ext cx="9144000" cy="5614988"/>
        </p:xfrm>
        <a:graphic>
          <a:graphicData uri="http://schemas.openxmlformats.org/presentationml/2006/ole">
            <p:oleObj spid="_x0000_s3074" name="Fotografia programu Photo Editor" r:id="rId3" imgW="5428571" imgH="3333333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4000" b="1" smtClean="0"/>
              <a:t>Nahosemenné rastliny, hlavne ihličnany</a:t>
            </a:r>
          </a:p>
        </p:txBody>
      </p:sp>
      <p:graphicFrame>
        <p:nvGraphicFramePr>
          <p:cNvPr id="103434" name="Object 10"/>
          <p:cNvGraphicFramePr>
            <a:graphicFrameLocks noChangeAspect="1"/>
          </p:cNvGraphicFramePr>
          <p:nvPr>
            <p:ph sz="half" idx="2"/>
          </p:nvPr>
        </p:nvGraphicFramePr>
        <p:xfrm>
          <a:off x="5364163" y="981075"/>
          <a:ext cx="3462337" cy="5661025"/>
        </p:xfrm>
        <a:graphic>
          <a:graphicData uri="http://schemas.openxmlformats.org/presentationml/2006/ole">
            <p:oleObj spid="_x0000_s4098" name="Fotografia programu Photo Editor" r:id="rId3" imgW="1666667" imgH="2723810" progId="MSPhotoEd.3">
              <p:embed/>
            </p:oleObj>
          </a:graphicData>
        </a:graphic>
      </p:graphicFrame>
      <p:graphicFrame>
        <p:nvGraphicFramePr>
          <p:cNvPr id="103435" name="Object 11"/>
          <p:cNvGraphicFramePr>
            <a:graphicFrameLocks noChangeAspect="1"/>
          </p:cNvGraphicFramePr>
          <p:nvPr>
            <p:ph sz="half" idx="1"/>
          </p:nvPr>
        </p:nvGraphicFramePr>
        <p:xfrm>
          <a:off x="250825" y="1125538"/>
          <a:ext cx="3571875" cy="5445125"/>
        </p:xfrm>
        <a:graphic>
          <a:graphicData uri="http://schemas.openxmlformats.org/presentationml/2006/ole">
            <p:oleObj spid="_x0000_s4099" name="Fotografia programu Photo Editor" r:id="rId4" imgW="2142857" imgH="3266667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6000" b="1" smtClean="0"/>
              <a:t>Doba trvania</a:t>
            </a:r>
          </a:p>
        </p:txBody>
      </p:sp>
      <p:sp>
        <p:nvSpPr>
          <p:cNvPr id="8192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sz="4400" b="1" smtClean="0"/>
              <a:t>Začiatok: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sz="4400" b="1" smtClean="0"/>
              <a:t>pred 590 miliónmi rokov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Trvanie: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sz="4400" b="1" smtClean="0"/>
              <a:t>340 miliónov rokov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Koniec: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sz="4400" b="1" smtClean="0"/>
              <a:t>pred 250 miliónmi rokov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/>
      <p:bldP spid="8192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4000" b="1" smtClean="0"/>
              <a:t>Živočíchy na súši</a:t>
            </a:r>
            <a:br>
              <a:rPr lang="sk-SK" sz="4000" b="1" smtClean="0"/>
            </a:br>
            <a:r>
              <a:rPr lang="sk-SK" sz="4000" b="1" smtClean="0"/>
              <a:t>Článkonožce - hmyz</a:t>
            </a:r>
          </a:p>
        </p:txBody>
      </p:sp>
      <p:pic>
        <p:nvPicPr>
          <p:cNvPr id="106502" name="Picture 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lum bright="6000" contrast="30000"/>
          </a:blip>
          <a:srcRect b="31790"/>
          <a:stretch>
            <a:fillRect/>
          </a:stretch>
        </p:blipFill>
        <p:spPr>
          <a:xfrm>
            <a:off x="539750" y="1565275"/>
            <a:ext cx="8027988" cy="5292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2800" b="1" smtClean="0"/>
              <a:t>Živočíchy na súši</a:t>
            </a:r>
            <a:br>
              <a:rPr lang="sk-SK" sz="2800" b="1" smtClean="0"/>
            </a:br>
            <a:r>
              <a:rPr lang="sk-SK" sz="2800" b="1" smtClean="0"/>
              <a:t>Ryby v močiaroch → obojživelníky → plazy</a:t>
            </a:r>
          </a:p>
        </p:txBody>
      </p:sp>
      <p:pic>
        <p:nvPicPr>
          <p:cNvPr id="108551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bright="-6000" contrast="30000"/>
          </a:blip>
          <a:srcRect t="14806"/>
          <a:stretch>
            <a:fillRect/>
          </a:stretch>
        </p:blipFill>
        <p:spPr>
          <a:xfrm>
            <a:off x="0" y="1484313"/>
            <a:ext cx="4787900" cy="3014662"/>
          </a:xfrm>
          <a:noFill/>
        </p:spPr>
      </p:pic>
      <p:pic>
        <p:nvPicPr>
          <p:cNvPr id="108552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>
          <a:xfrm>
            <a:off x="4067175" y="3603625"/>
            <a:ext cx="5076825" cy="3254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3960813" cy="954087"/>
          </a:xfrm>
        </p:spPr>
        <p:txBody>
          <a:bodyPr/>
          <a:lstStyle/>
          <a:p>
            <a:pPr algn="l" eaLnBrk="1" hangingPunct="1"/>
            <a:r>
              <a:rPr lang="sk-SK" sz="3200" b="1" smtClean="0"/>
              <a:t>Stavovce prvohôr</a:t>
            </a:r>
          </a:p>
        </p:txBody>
      </p:sp>
      <p:pic>
        <p:nvPicPr>
          <p:cNvPr id="110601" name="Picture 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36000"/>
          </a:blip>
          <a:srcRect t="11154" b="6139"/>
          <a:stretch>
            <a:fillRect/>
          </a:stretch>
        </p:blipFill>
        <p:spPr>
          <a:xfrm>
            <a:off x="0" y="1700213"/>
            <a:ext cx="3692525" cy="5157787"/>
          </a:xfrm>
          <a:noFill/>
        </p:spPr>
      </p:pic>
      <p:sp>
        <p:nvSpPr>
          <p:cNvPr id="110602" name="Rectangle 10"/>
          <p:cNvSpPr>
            <a:spLocks noChangeArrowheads="1"/>
          </p:cNvSpPr>
          <p:nvPr/>
        </p:nvSpPr>
        <p:spPr bwMode="auto">
          <a:xfrm>
            <a:off x="323850" y="1268413"/>
            <a:ext cx="304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Ichtyostegus- obojživelník</a:t>
            </a:r>
          </a:p>
        </p:txBody>
      </p:sp>
      <p:pic>
        <p:nvPicPr>
          <p:cNvPr id="110603" name="Picture 1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lum bright="-6000" contrast="18000"/>
          </a:blip>
          <a:srcRect t="4526"/>
          <a:stretch>
            <a:fillRect/>
          </a:stretch>
        </p:blipFill>
        <p:spPr>
          <a:xfrm>
            <a:off x="4140200" y="0"/>
            <a:ext cx="5003800" cy="3048000"/>
          </a:xfrm>
          <a:noFill/>
        </p:spPr>
      </p:pic>
      <p:sp>
        <p:nvSpPr>
          <p:cNvPr id="110604" name="Rectangle 12"/>
          <p:cNvSpPr>
            <a:spLocks noChangeArrowheads="1"/>
          </p:cNvSpPr>
          <p:nvPr/>
        </p:nvSpPr>
        <p:spPr bwMode="auto">
          <a:xfrm>
            <a:off x="4716463" y="3068638"/>
            <a:ext cx="3765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Scutosaurus karpinski- plaz (3m)</a:t>
            </a:r>
          </a:p>
        </p:txBody>
      </p:sp>
      <p:sp>
        <p:nvSpPr>
          <p:cNvPr id="110605" name="Rectangle 13"/>
          <p:cNvSpPr>
            <a:spLocks noChangeArrowheads="1"/>
          </p:cNvSpPr>
          <p:nvPr/>
        </p:nvSpPr>
        <p:spPr bwMode="auto">
          <a:xfrm>
            <a:off x="4356100" y="6308725"/>
            <a:ext cx="421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Sauroctonus progressus- plaz (3,5m)</a:t>
            </a:r>
          </a:p>
        </p:txBody>
      </p:sp>
      <p:pic>
        <p:nvPicPr>
          <p:cNvPr id="110606" name="Picture 1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lum bright="-12000" contrast="18000"/>
          </a:blip>
          <a:srcRect t="16473"/>
          <a:stretch>
            <a:fillRect/>
          </a:stretch>
        </p:blipFill>
        <p:spPr>
          <a:xfrm>
            <a:off x="3779838" y="3500438"/>
            <a:ext cx="5364162" cy="2871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0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0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0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0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/>
      <p:bldP spid="1106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Grp="1" noChangeArrowheads="1"/>
          </p:cNvSpPr>
          <p:nvPr>
            <p:ph type="title"/>
          </p:nvPr>
        </p:nvSpPr>
        <p:spPr>
          <a:xfrm>
            <a:off x="3995738" y="260350"/>
            <a:ext cx="5148262" cy="868363"/>
          </a:xfrm>
        </p:spPr>
        <p:txBody>
          <a:bodyPr/>
          <a:lstStyle/>
          <a:p>
            <a:pPr algn="l" eaLnBrk="1" hangingPunct="1"/>
            <a:r>
              <a:rPr lang="sk-SK" sz="2800" b="1" smtClean="0"/>
              <a:t>Vedúce skameneliny- ramenonožce, hlavonožce</a:t>
            </a:r>
          </a:p>
        </p:txBody>
      </p:sp>
      <p:pic>
        <p:nvPicPr>
          <p:cNvPr id="112648" name="Picture 8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>
            <a:lum bright="18000" contrast="18000"/>
          </a:blip>
          <a:srcRect/>
          <a:stretch>
            <a:fillRect/>
          </a:stretch>
        </p:blipFill>
        <p:spPr>
          <a:xfrm>
            <a:off x="0" y="0"/>
            <a:ext cx="3995738" cy="2932113"/>
          </a:xfrm>
          <a:noFill/>
        </p:spPr>
      </p:pic>
      <p:pic>
        <p:nvPicPr>
          <p:cNvPr id="112649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>
            <a:lum bright="6000" contrast="12000"/>
          </a:blip>
          <a:srcRect r="1756"/>
          <a:stretch>
            <a:fillRect/>
          </a:stretch>
        </p:blipFill>
        <p:spPr>
          <a:xfrm>
            <a:off x="0" y="3660775"/>
            <a:ext cx="3995738" cy="3197225"/>
          </a:xfrm>
          <a:noFill/>
        </p:spPr>
      </p:pic>
      <p:graphicFrame>
        <p:nvGraphicFramePr>
          <p:cNvPr id="112652" name="Object 12"/>
          <p:cNvGraphicFramePr>
            <a:graphicFrameLocks noChangeAspect="1"/>
          </p:cNvGraphicFramePr>
          <p:nvPr>
            <p:ph sz="half" idx="3"/>
          </p:nvPr>
        </p:nvGraphicFramePr>
        <p:xfrm>
          <a:off x="3995738" y="1196975"/>
          <a:ext cx="5148262" cy="4718050"/>
        </p:xfrm>
        <a:graphic>
          <a:graphicData uri="http://schemas.openxmlformats.org/presentationml/2006/ole">
            <p:oleObj spid="_x0000_s5122" name="Fotografia programu Photo Editor" r:id="rId5" imgW="6819048" imgH="4695238" progId="MSPhotoEd.3">
              <p:embed/>
            </p:oleObj>
          </a:graphicData>
        </a:graphic>
      </p:graphicFrame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1187450" y="2997200"/>
            <a:ext cx="1581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800">
                <a:solidFill>
                  <a:schemeClr val="tx2"/>
                </a:solidFill>
              </a:rPr>
              <a:t>Trilobity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5508625" y="6092825"/>
            <a:ext cx="1865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2800">
                <a:solidFill>
                  <a:schemeClr val="tx2"/>
                </a:solidFill>
              </a:rPr>
              <a:t>Graptolity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/>
      <p:bldP spid="112653" grpId="0"/>
      <p:bldP spid="1126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b="1" smtClean="0"/>
              <a:t>Koniec prvohôr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8229600" cy="16843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sk-SK" b="1" smtClean="0"/>
              <a:t>Vyhynutie asi 4/5 všetkých druhov organizmov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  <p:bldP spid="11469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5400" b="1" smtClean="0"/>
              <a:t>Rozdelenie na obdobia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sz="4400" b="1" smtClean="0"/>
              <a:t>Kambrium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Ordovik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Silúr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Devón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Karbón</a:t>
            </a:r>
          </a:p>
          <a:p>
            <a:pPr eaLnBrk="1" hangingPunct="1">
              <a:lnSpc>
                <a:spcPct val="90000"/>
              </a:lnSpc>
            </a:pPr>
            <a:r>
              <a:rPr lang="sk-SK" sz="4400" b="1" smtClean="0"/>
              <a:t>Perm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2627313" y="260350"/>
            <a:ext cx="3467100" cy="1143000"/>
          </a:xfrm>
        </p:spPr>
        <p:txBody>
          <a:bodyPr/>
          <a:lstStyle/>
          <a:p>
            <a:pPr eaLnBrk="1" hangingPunct="1"/>
            <a:r>
              <a:rPr lang="sk-SK" sz="6000" b="1" smtClean="0"/>
              <a:t>Geológia 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57338"/>
            <a:ext cx="4038600" cy="4525962"/>
          </a:xfrm>
        </p:spPr>
        <p:txBody>
          <a:bodyPr/>
          <a:lstStyle/>
          <a:p>
            <a:pPr eaLnBrk="1" hangingPunct="1"/>
            <a:r>
              <a:rPr lang="sk-SK" sz="2800" b="1" smtClean="0"/>
              <a:t>Horotvorné procesy- kaledónske a variské vrásnenie</a:t>
            </a:r>
          </a:p>
          <a:p>
            <a:pPr eaLnBrk="1" hangingPunct="1"/>
            <a:r>
              <a:rPr lang="sk-SK" sz="2800" b="1" smtClean="0"/>
              <a:t>Magmatická činnosť</a:t>
            </a:r>
          </a:p>
          <a:p>
            <a:pPr eaLnBrk="1" hangingPunct="1"/>
            <a:r>
              <a:rPr lang="sk-SK" sz="2800" b="1" smtClean="0"/>
              <a:t>Premena hornín</a:t>
            </a:r>
          </a:p>
          <a:p>
            <a:pPr eaLnBrk="1" hangingPunct="1"/>
            <a:r>
              <a:rPr lang="sk-SK" sz="2800" b="1" smtClean="0"/>
              <a:t>Vznik ložísk rudných minerálov</a:t>
            </a:r>
          </a:p>
          <a:p>
            <a:pPr eaLnBrk="1" hangingPunct="1"/>
            <a:r>
              <a:rPr lang="sk-SK" sz="2800" b="1" smtClean="0"/>
              <a:t>Vznik veľkých pohorí</a:t>
            </a:r>
          </a:p>
        </p:txBody>
      </p:sp>
      <p:pic>
        <p:nvPicPr>
          <p:cNvPr id="88071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lum bright="12000" contrast="24000"/>
          </a:blip>
          <a:srcRect/>
          <a:stretch>
            <a:fillRect/>
          </a:stretch>
        </p:blipFill>
        <p:spPr>
          <a:xfrm>
            <a:off x="3995738" y="2133600"/>
            <a:ext cx="5148262" cy="3730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8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6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322638" cy="1143000"/>
          </a:xfrm>
        </p:spPr>
        <p:txBody>
          <a:bodyPr/>
          <a:lstStyle/>
          <a:p>
            <a:pPr algn="l" eaLnBrk="1" hangingPunct="1"/>
            <a:r>
              <a:rPr lang="sk-SK" sz="6000" b="1" smtClean="0"/>
              <a:t>Horniny 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20938"/>
            <a:ext cx="4038600" cy="2908300"/>
          </a:xfrm>
        </p:spPr>
        <p:txBody>
          <a:bodyPr/>
          <a:lstStyle/>
          <a:p>
            <a:pPr eaLnBrk="1" hangingPunct="1"/>
            <a:r>
              <a:rPr lang="sk-SK" sz="4400" b="1" smtClean="0"/>
              <a:t>Vápence</a:t>
            </a:r>
          </a:p>
          <a:p>
            <a:pPr eaLnBrk="1" hangingPunct="1"/>
            <a:r>
              <a:rPr lang="sk-SK" sz="4400" b="1" smtClean="0"/>
              <a:t>Úlomkovité usadené horniny</a:t>
            </a:r>
          </a:p>
          <a:p>
            <a:pPr eaLnBrk="1" hangingPunct="1"/>
            <a:endParaRPr lang="sk-SK" sz="4400" b="1" smtClean="0"/>
          </a:p>
        </p:txBody>
      </p:sp>
      <p:pic>
        <p:nvPicPr>
          <p:cNvPr id="4105" name="Picture 9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lum bright="-6000" contrast="18000"/>
          </a:blip>
          <a:srcRect l="4126" t="4575" r="4529" b="3195"/>
          <a:stretch>
            <a:fillRect/>
          </a:stretch>
        </p:blipFill>
        <p:spPr>
          <a:xfrm>
            <a:off x="4716463" y="0"/>
            <a:ext cx="4427537" cy="3098800"/>
          </a:xfrm>
          <a:noFill/>
        </p:spPr>
      </p:pic>
      <p:pic>
        <p:nvPicPr>
          <p:cNvPr id="4106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lum bright="-6000" contrast="18000"/>
          </a:blip>
          <a:srcRect l="5600" t="6314" r="6087" b="8055"/>
          <a:stretch>
            <a:fillRect/>
          </a:stretch>
        </p:blipFill>
        <p:spPr>
          <a:xfrm>
            <a:off x="4787900" y="3314700"/>
            <a:ext cx="4356100" cy="3543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z="6000" b="1" smtClean="0"/>
              <a:t>Život v mori</a:t>
            </a:r>
          </a:p>
        </p:txBody>
      </p:sp>
      <p:graphicFrame>
        <p:nvGraphicFramePr>
          <p:cNvPr id="91143" name="Object 7"/>
          <p:cNvGraphicFramePr>
            <a:graphicFrameLocks noChangeAspect="1"/>
          </p:cNvGraphicFramePr>
          <p:nvPr>
            <p:ph idx="1"/>
          </p:nvPr>
        </p:nvGraphicFramePr>
        <p:xfrm>
          <a:off x="539750" y="1082675"/>
          <a:ext cx="7516813" cy="5775325"/>
        </p:xfrm>
        <a:graphic>
          <a:graphicData uri="http://schemas.openxmlformats.org/presentationml/2006/ole">
            <p:oleObj spid="_x0000_s1026" name="Fotografia programu Photo Editor" r:id="rId3" imgW="9123810" imgH="700952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4500563" cy="3933825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Trilobity- článkonožce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Koraly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Machovky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Ľaliovky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Ramenonožce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Hlavonožce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sk-SK" sz="2800" b="1" smtClean="0"/>
              <a:t>Graptolity </a:t>
            </a:r>
          </a:p>
        </p:txBody>
      </p:sp>
      <p:pic>
        <p:nvPicPr>
          <p:cNvPr id="94215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lum bright="-24000" contrast="30000"/>
          </a:blip>
          <a:srcRect/>
          <a:stretch>
            <a:fillRect/>
          </a:stretch>
        </p:blipFill>
        <p:spPr>
          <a:xfrm>
            <a:off x="3059113" y="1412875"/>
            <a:ext cx="6084887" cy="4646613"/>
          </a:xfrm>
          <a:noFill/>
        </p:spPr>
      </p:pic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5435600" y="55895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7019925" y="51577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3348038" y="50847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7451725" y="18446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800">
                <a:solidFill>
                  <a:schemeClr val="tx2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4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4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4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4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4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4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4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4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4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4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4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4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4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4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4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/>
      <p:bldP spid="94217" grpId="0"/>
      <p:bldP spid="94218" grpId="0"/>
      <p:bldP spid="94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5" y="1166813"/>
            <a:ext cx="3333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0" y="341313"/>
            <a:ext cx="9144000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147</Words>
  <Application>Microsoft Office PowerPoint</Application>
  <PresentationFormat>Prezentácia na obrazovke (4:3)</PresentationFormat>
  <Paragraphs>57</Paragraphs>
  <Slides>24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8" baseType="lpstr">
      <vt:lpstr>Arial</vt:lpstr>
      <vt:lpstr>Calibri</vt:lpstr>
      <vt:lpstr>Predvolený návrh</vt:lpstr>
      <vt:lpstr>Fotografia MS Photo Editor 3.0</vt:lpstr>
      <vt:lpstr>Geologické dejiny Zeme</vt:lpstr>
      <vt:lpstr>Doba trvania</vt:lpstr>
      <vt:lpstr>Rozdelenie na obdobia</vt:lpstr>
      <vt:lpstr>Geológia </vt:lpstr>
      <vt:lpstr>Horniny </vt:lpstr>
      <vt:lpstr>Život v mori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Rastliny </vt:lpstr>
      <vt:lpstr>Kríčkovité výtrusné rastliny rastúce v močiaroch</vt:lpstr>
      <vt:lpstr>Snímka 16</vt:lpstr>
      <vt:lpstr>Stromovité prasličky, paprade a plavúne, tvoriace pralesy</vt:lpstr>
      <vt:lpstr>Snímka 18</vt:lpstr>
      <vt:lpstr>Nahosemenné rastliny, hlavne ihličnany</vt:lpstr>
      <vt:lpstr>Živočíchy na súši Článkonožce - hmyz</vt:lpstr>
      <vt:lpstr>Živočíchy na súši Ryby v močiaroch → obojživelníky → plazy</vt:lpstr>
      <vt:lpstr>Stavovce prvohôr</vt:lpstr>
      <vt:lpstr>Vedúce skameneliny- ramenonožce, hlavonožce</vt:lpstr>
      <vt:lpstr>Koniec prvohôr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Prvohory</dc:title>
  <dc:creator>Alica</dc:creator>
  <cp:lastModifiedBy>user</cp:lastModifiedBy>
  <cp:revision>20</cp:revision>
  <dcterms:created xsi:type="dcterms:W3CDTF">2008-04-06T18:23:58Z</dcterms:created>
  <dcterms:modified xsi:type="dcterms:W3CDTF">2021-04-08T15:35:54Z</dcterms:modified>
</cp:coreProperties>
</file>