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7" r:id="rId4"/>
    <p:sldId id="274" r:id="rId5"/>
    <p:sldId id="275" r:id="rId6"/>
    <p:sldId id="273" r:id="rId7"/>
    <p:sldId id="258" r:id="rId8"/>
    <p:sldId id="259" r:id="rId9"/>
    <p:sldId id="262" r:id="rId10"/>
    <p:sldId id="263" r:id="rId11"/>
    <p:sldId id="270" r:id="rId12"/>
    <p:sldId id="260" r:id="rId13"/>
    <p:sldId id="264" r:id="rId14"/>
    <p:sldId id="265" r:id="rId15"/>
    <p:sldId id="261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8CA6A-CE34-445A-8994-44EF2030E45A}" v="2683" dt="2021-04-13T17:57:35.294"/>
    <p1510:client id="{DA79A5A0-4E91-068B-9808-3703E58CF7A2}" v="1132" dt="2021-04-14T18:22:06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6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1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4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9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0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72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adnydom.pl/Ogrody/56,113395,23159522,jakie-ptaki-powracaja-na-wiosne-do-polski.html" TargetMode="External"/><Relationship Id="rId7" Type="http://schemas.openxmlformats.org/officeDocument/2006/relationships/hyperlink" Target="https://pl.wikipedia.org/wiki/Marzanna#/media/Plik:Marzanna,_Miasteczko_%C5%9Al%C4%85skie_2015.jpg" TargetMode="External"/><Relationship Id="rId2" Type="http://schemas.openxmlformats.org/officeDocument/2006/relationships/hyperlink" Target="https://polki.pl/dom/zwierzeta,zwierzeta-ktore-budza-sie-wiosna-pelna-lista,10437876,artykul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obresobie.pl/ciekawostki/312/zbior-wiosennych-ciekawostek" TargetMode="External"/><Relationship Id="rId5" Type="http://schemas.openxmlformats.org/officeDocument/2006/relationships/hyperlink" Target="https://swiatoze.pl/nie-tylko-pszczoly-zapylaja-kwiaty/" TargetMode="External"/><Relationship Id="rId4" Type="http://schemas.openxmlformats.org/officeDocument/2006/relationships/hyperlink" Target="https://fajnepodroze.pl/ciekawostki-informacje-wiosn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3" descr="Różowe kwiaty wiśni">
            <a:extLst>
              <a:ext uri="{FF2B5EF4-FFF2-40B4-BE49-F238E27FC236}">
                <a16:creationId xmlns:a16="http://schemas.microsoft.com/office/drawing/2014/main" id="{3A32D593-85EE-4FEE-9F13-415E99C7B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</p:spPr>
      </p:pic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pl-PL">
                <a:solidFill>
                  <a:srgbClr val="FFFFFF"/>
                </a:solidFill>
                <a:cs typeface="Calibri"/>
              </a:rPr>
              <a:t>GRZEGORZ MAŃKA</a:t>
            </a:r>
            <a:endParaRPr lang="pl-PL">
              <a:cs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pl-PL" sz="4400">
                <a:cs typeface="Calibri Light"/>
              </a:rPr>
              <a:t>WIOSNA, ACH TO TY...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2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Wiosenne kwiaty">
            <a:extLst>
              <a:ext uri="{FF2B5EF4-FFF2-40B4-BE49-F238E27FC236}">
                <a16:creationId xmlns:a16="http://schemas.microsoft.com/office/drawing/2014/main" id="{1F505B81-897D-482C-843E-1DA98DCBC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36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41" name="Freeform: Shape 29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31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AEEDEE-A1B0-4978-8F9D-12254A154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0" y="4108629"/>
            <a:ext cx="4305300" cy="1380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latin typeface="+mj-lt"/>
                <a:ea typeface="+mj-ea"/>
                <a:cs typeface="+mj-cs"/>
              </a:rPr>
              <a:t>KWIATY</a:t>
            </a:r>
            <a:r>
              <a:rPr lang="en-US" sz="3300"/>
              <a:t>,</a:t>
            </a:r>
            <a:r>
              <a:rPr lang="en-US" sz="3300" kern="1200">
                <a:latin typeface="+mj-lt"/>
                <a:ea typeface="+mj-ea"/>
                <a:cs typeface="+mj-cs"/>
              </a:rPr>
              <a:t> KTÓRE KWITNĄ NA WIOSNĘ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6CF8FC-4063-49BD-9290-08F40CD50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0" y="5514472"/>
            <a:ext cx="4305300" cy="822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Na wiosnę kwitnie bardzo dużo kwiatów a oto one: przebiśniegi, sasanki, krokus,tulipany, forsycje, </a:t>
            </a:r>
          </a:p>
        </p:txBody>
      </p:sp>
    </p:spTree>
    <p:extLst>
      <p:ext uri="{BB962C8B-B14F-4D97-AF65-F5344CB8AC3E}">
        <p14:creationId xmlns:p14="http://schemas.microsoft.com/office/powerpoint/2010/main" val="266176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nie winnic na zboczach">
            <a:extLst>
              <a:ext uri="{FF2B5EF4-FFF2-40B4-BE49-F238E27FC236}">
                <a16:creationId xmlns:a16="http://schemas.microsoft.com/office/drawing/2014/main" id="{17472E9C-1F82-42F6-B13D-865687F5F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5" r="25163" b="9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4A641F-CB6C-4317-B716-AC59ABE4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solidFill>
                  <a:srgbClr val="FFFFFF"/>
                </a:solidFill>
              </a:rPr>
              <a:t>Na początku wiosny przygotowuje się pola na uprawy. Pod koniec kwietnia sadzi się uprawy.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1B42C1-EC96-4632-BFE8-BB2C0DCD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pl-PL" sz="3200"/>
              <a:t>UPRAWY NA WIOSNĘ</a:t>
            </a:r>
          </a:p>
        </p:txBody>
      </p:sp>
    </p:spTree>
    <p:extLst>
      <p:ext uri="{BB962C8B-B14F-4D97-AF65-F5344CB8AC3E}">
        <p14:creationId xmlns:p14="http://schemas.microsoft.com/office/powerpoint/2010/main" val="222068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AF1690-FBC5-417C-A76D-8E4348AA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POWODZIE NA WIOSNĘ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9A2A7-F39A-43A4-811D-2C0FC7A6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Kiedy rozpoczyna się wiosna </a:t>
            </a:r>
            <a:r>
              <a:rPr lang="pl-PL">
                <a:solidFill>
                  <a:srgbClr val="FFFFFF"/>
                </a:solidFill>
              </a:rPr>
              <a:t>śnieg i lód topnieją a cała woda płynie do rzek i jezior przez co</a:t>
            </a:r>
            <a:r>
              <a:rPr lang="pl-PL" dirty="0">
                <a:solidFill>
                  <a:srgbClr val="FFFFFF"/>
                </a:solidFill>
              </a:rPr>
              <a:t> bardzo często powoduje to powodzie.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297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86153-1307-4334-BF6B-778E6ADA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UWAGA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9F0C7-BCEA-4690-89D2-DD2B2EEC5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Wraz z nadejściem wiosny wzrasta ryzyko pożaru w lesie.</a:t>
            </a:r>
          </a:p>
          <a:p>
            <a:r>
              <a:rPr lang="en-US">
                <a:ea typeface="+mn-lt"/>
                <a:cs typeface="+mn-lt"/>
              </a:rPr>
              <a:t>Tornada występują najczęściej podczas wiosny, a najrzadziej w zimie.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36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Mglisty krajobraz gór odbijający się w jeziorze o zmierzchu">
            <a:extLst>
              <a:ext uri="{FF2B5EF4-FFF2-40B4-BE49-F238E27FC236}">
                <a16:creationId xmlns:a16="http://schemas.microsoft.com/office/drawing/2014/main" id="{7C9AF207-6BF9-4E7C-A8E3-73D52A428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7" b="11028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729E55-0EB3-4AD0-B2CE-0F78A8C9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67878"/>
            <a:ext cx="4127635" cy="28282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MARCU JAK W GARNCU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29507C-6D1C-4AA7-94BD-C84F1D7D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1980"/>
            <a:ext cx="4048126" cy="9721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Na początku wiosny pogoda jest zmiena.</a:t>
            </a:r>
          </a:p>
        </p:txBody>
      </p:sp>
    </p:spTree>
    <p:extLst>
      <p:ext uri="{BB962C8B-B14F-4D97-AF65-F5344CB8AC3E}">
        <p14:creationId xmlns:p14="http://schemas.microsoft.com/office/powerpoint/2010/main" val="10327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62403AF-170A-43D0-90AC-EFB90E55A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8" r="13489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EF799C-20A7-499F-8B03-793544C3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235" y="1479176"/>
            <a:ext cx="5334000" cy="38100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Dzieci rosną szybciej wiosną. </a:t>
            </a:r>
          </a:p>
          <a:p>
            <a:pPr marL="0" indent="0">
              <a:buNone/>
            </a:pPr>
            <a:r>
              <a:rPr lang="pl-PL" sz="2400">
                <a:solidFill>
                  <a:srgbClr val="FFFFFF"/>
                </a:solidFill>
                <a:ea typeface="+mn-lt"/>
                <a:cs typeface="+mn-lt"/>
              </a:rPr>
              <a:t>Słowa „wiosna” używaliśmy dla pory roku od XVI wieku. </a:t>
            </a:r>
          </a:p>
          <a:p>
            <a:pPr marL="0" indent="0">
              <a:buNone/>
            </a:pPr>
            <a:r>
              <a:rPr lang="pl-PL" sz="2400">
                <a:solidFill>
                  <a:srgbClr val="FFFFFF"/>
                </a:solidFill>
                <a:ea typeface="+mn-lt"/>
                <a:cs typeface="+mn-lt"/>
              </a:rPr>
              <a:t>Wiosną jest więcej światła dziennego, ponieważ oś Ziemi</a:t>
            </a:r>
            <a:r>
              <a:rPr lang="pl-PL" sz="24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pl-PL" sz="2400">
                <a:solidFill>
                  <a:srgbClr val="FFFFFF"/>
                </a:solidFill>
                <a:ea typeface="+mn-lt"/>
                <a:cs typeface="+mn-lt"/>
              </a:rPr>
              <a:t>przechyla się w kierunku słońca o tej porze roku.                            </a:t>
            </a:r>
            <a:endParaRPr lang="pl-PL" sz="240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AD7DBB-FCCC-4DCF-B59A-29B7C62A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148" y="0"/>
            <a:ext cx="4964206" cy="1524000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chemeClr val="accent5">
                    <a:lumMod val="50000"/>
                  </a:schemeClr>
                </a:solidFill>
              </a:rPr>
              <a:t>CIEKAWOSTKI</a:t>
            </a:r>
          </a:p>
        </p:txBody>
      </p:sp>
    </p:spTree>
    <p:extLst>
      <p:ext uri="{BB962C8B-B14F-4D97-AF65-F5344CB8AC3E}">
        <p14:creationId xmlns:p14="http://schemas.microsoft.com/office/powerpoint/2010/main" val="48698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Pszczoła gotowa do odlotu z kwiatu">
            <a:extLst>
              <a:ext uri="{FF2B5EF4-FFF2-40B4-BE49-F238E27FC236}">
                <a16:creationId xmlns:a16="http://schemas.microsoft.com/office/drawing/2014/main" id="{01750677-9E4E-40B6-9D2D-53EE12372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09" r="7" b="342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37F314-E6C1-4A4F-8507-02F48581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0" y="4108629"/>
            <a:ext cx="2702859" cy="1380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29959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6D275-B6C3-403A-BF42-150CFF4A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4078941"/>
          </a:xfrm>
        </p:spPr>
        <p:txBody>
          <a:bodyPr>
            <a:normAutofit/>
          </a:bodyPr>
          <a:lstStyle/>
          <a:p>
            <a:r>
              <a:rPr lang="pl-PL" sz="1400">
                <a:ea typeface="+mj-lt"/>
                <a:cs typeface="+mj-lt"/>
              </a:rPr>
              <a:t>Źródła:</a:t>
            </a:r>
            <a:br>
              <a:rPr lang="pl-PL" sz="1400" dirty="0">
                <a:ea typeface="+mj-lt"/>
                <a:cs typeface="+mj-lt"/>
              </a:rPr>
            </a:br>
            <a:r>
              <a:rPr lang="pl-PL" sz="1400" dirty="0">
                <a:ea typeface="+mj-lt"/>
                <a:cs typeface="+mj-lt"/>
                <a:hlinkClick r:id="rId2"/>
              </a:rPr>
              <a:t>https://polki.pl/dom/zwierzeta,zwierzeta-ktore-budza-sie-wiosna-pelna-lista,10437876,artykul.html</a:t>
            </a:r>
            <a:br>
              <a:rPr lang="pl-PL" sz="1400" dirty="0">
                <a:ea typeface="+mj-lt"/>
                <a:cs typeface="+mj-lt"/>
              </a:rPr>
            </a:br>
            <a:r>
              <a:rPr lang="pl-PL" sz="1400" dirty="0">
                <a:ea typeface="+mj-lt"/>
                <a:cs typeface="+mj-lt"/>
                <a:hlinkClick r:id="rId3"/>
              </a:rPr>
              <a:t>https://ladnydom.pl/Ogrody/56,113395,23159522,jakie-ptaki-powracaja-na-wiosne-do-polski.html</a:t>
            </a:r>
            <a:br>
              <a:rPr lang="pl-PL" sz="1400" dirty="0">
                <a:ea typeface="+mj-lt"/>
                <a:cs typeface="+mj-lt"/>
              </a:rPr>
            </a:br>
            <a:r>
              <a:rPr lang="pl-PL" sz="1400" dirty="0">
                <a:ea typeface="+mj-lt"/>
                <a:cs typeface="+mj-lt"/>
                <a:hlinkClick r:id="rId4"/>
              </a:rPr>
              <a:t>https://fajnepodroze.pl/ciekawostki-informacje-wiosna/</a:t>
            </a:r>
            <a:br>
              <a:rPr lang="pl-PL" sz="1400" dirty="0">
                <a:ea typeface="+mj-lt"/>
                <a:cs typeface="+mj-lt"/>
              </a:rPr>
            </a:br>
            <a:r>
              <a:rPr lang="pl-PL" sz="1400" dirty="0">
                <a:ea typeface="+mj-lt"/>
                <a:cs typeface="+mj-lt"/>
                <a:hlinkClick r:id="rId5"/>
              </a:rPr>
              <a:t>https://swiatoze.pl/nie-tylko-pszczoly-zapylaja-kwiaty/</a:t>
            </a:r>
            <a:br>
              <a:rPr lang="pl-PL" sz="1400" dirty="0">
                <a:ea typeface="+mj-lt"/>
                <a:cs typeface="+mj-lt"/>
              </a:rPr>
            </a:br>
            <a:r>
              <a:rPr lang="pl-PL" sz="1400" dirty="0">
                <a:ea typeface="+mj-lt"/>
                <a:cs typeface="+mj-lt"/>
                <a:hlinkClick r:id="rId6"/>
              </a:rPr>
              <a:t>http://www.dobresobie.pl/ciekawostki/312/zbior-wiosennych-ciekawostek</a:t>
            </a:r>
            <a:br>
              <a:rPr lang="pl-PL" sz="1400" dirty="0">
                <a:ea typeface="+mj-lt"/>
                <a:cs typeface="+mj-lt"/>
              </a:rPr>
            </a:br>
            <a:r>
              <a:rPr lang="pl-PL" sz="1400" dirty="0">
                <a:ea typeface="+mj-lt"/>
                <a:cs typeface="+mj-lt"/>
                <a:hlinkClick r:id="rId7"/>
              </a:rPr>
              <a:t>https://pl.wikipedia.org/wiki/Marzanna#/media/Plik:Marzanna,_Miasteczko_%C5%9Al%C4%85skie_2015.jpg</a:t>
            </a:r>
            <a:br>
              <a:rPr lang="pl-PL" sz="1400" dirty="0">
                <a:ea typeface="+mj-lt"/>
                <a:cs typeface="+mj-lt"/>
              </a:rPr>
            </a:br>
            <a:r>
              <a:rPr lang="pl-PL" sz="1400">
                <a:ea typeface="+mj-lt"/>
                <a:cs typeface="+mj-lt"/>
              </a:rPr>
              <a:t>&lt;a href='https://pl.freepik.com/zdjecia/ludzie'&gt;Ludzie zdjęcie utworzone przez drobotdean - pl.freepik.com&lt;/a&gt;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219181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ające nasiona dmuchawca">
            <a:extLst>
              <a:ext uri="{FF2B5EF4-FFF2-40B4-BE49-F238E27FC236}">
                <a16:creationId xmlns:a16="http://schemas.microsoft.com/office/drawing/2014/main" id="{21A14444-9110-498F-A336-C9F445C9F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1" r="994" b="3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B6A77-9F0D-41BE-BF4F-A02F9B0F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FFFFFF"/>
                </a:solidFill>
              </a:rPr>
              <a:t>Wiosna kalendarzowa zawsze rozpoczyna się 21 marca. Wiosna astronomiczna rozpoczyna się wtedy gdy noc 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pl-PL" sz="2400">
                <a:solidFill>
                  <a:srgbClr val="FFFFFF"/>
                </a:solidFill>
              </a:rPr>
              <a:t>i dzień mają po 12 godzin.</a:t>
            </a:r>
            <a:endParaRPr lang="pl-PL"/>
          </a:p>
          <a:p>
            <a:pPr marL="0" indent="0">
              <a:buNone/>
            </a:pPr>
            <a:r>
              <a:rPr lang="pl-PL" sz="2400">
                <a:solidFill>
                  <a:srgbClr val="FFFFFF"/>
                </a:solidFill>
              </a:rPr>
              <a:t>Najczęściej jest to 20 </a:t>
            </a:r>
            <a:r>
              <a:rPr lang="pl-PL" sz="2400" dirty="0">
                <a:solidFill>
                  <a:srgbClr val="FFFFFF"/>
                </a:solidFill>
              </a:rPr>
              <a:t>marca.</a:t>
            </a:r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433569-A04F-483C-AE78-893D5D7E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>
            <a:normAutofit/>
          </a:bodyPr>
          <a:lstStyle/>
          <a:p>
            <a:r>
              <a:rPr lang="pl-PL" sz="3200"/>
              <a:t>KIEDY ROZPOCZYNA SIĘ WIOSNA?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9709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8" descr="Obraz zawierający kwiat, niebo, czerwony, roślina&#10;&#10;Opis wygenerowany automatycznie">
            <a:extLst>
              <a:ext uri="{FF2B5EF4-FFF2-40B4-BE49-F238E27FC236}">
                <a16:creationId xmlns:a16="http://schemas.microsoft.com/office/drawing/2014/main" id="{0ABF1475-E2CC-4E4A-99C8-8BCD543C7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8" r="15413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4" name="Freeform: Shape 27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786859-AF93-4BAA-BD52-BF0DB865D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Każdego roku w pierwszy dzień wiosny w naszym kraju topi się Marzannę. Ludzie zbierają się, aby wspólnie wrzucić kukłę do rzeki lub ją spalić, albo zrobić to i to. Ma to symbolizować pożegnanie zimy.</a:t>
            </a:r>
            <a:endParaRPr lang="pl-PL" sz="2400"/>
          </a:p>
          <a:p>
            <a:endParaRPr lang="pl-PL" sz="24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19569A-12C7-4789-A631-ACF07EB8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pl-PL" sz="3200"/>
              <a:t>TRADYCJE W POLSCE</a:t>
            </a:r>
          </a:p>
        </p:txBody>
      </p:sp>
    </p:spTree>
    <p:extLst>
      <p:ext uri="{BB962C8B-B14F-4D97-AF65-F5344CB8AC3E}">
        <p14:creationId xmlns:p14="http://schemas.microsoft.com/office/powerpoint/2010/main" val="86098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szkło, porcelana&#10;&#10;Opis wygenerowany automatycznie">
            <a:extLst>
              <a:ext uri="{FF2B5EF4-FFF2-40B4-BE49-F238E27FC236}">
                <a16:creationId xmlns:a16="http://schemas.microsoft.com/office/drawing/2014/main" id="{C817D992-E090-40BA-878B-EB0395704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84" b="-3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796C8-2549-470E-928F-9E5540AE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>
                <a:ea typeface="+mn-lt"/>
                <a:cs typeface="+mn-lt"/>
              </a:rPr>
              <a:t>Pierwszy dzień wiosny w wielu kulturach postrzegany jest jako nadejście czegoś nowego i radosnego. Święto powitania nowej pory roku ma bogatą tradycję na całym globie.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E9DDF3-D433-4CD8-A187-3ED9915C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pl-PL" sz="3200"/>
              <a:t>TRADYCJE NA ŚWIECIE</a:t>
            </a:r>
          </a:p>
        </p:txBody>
      </p:sp>
    </p:spTree>
    <p:extLst>
      <p:ext uri="{BB962C8B-B14F-4D97-AF65-F5344CB8AC3E}">
        <p14:creationId xmlns:p14="http://schemas.microsoft.com/office/powerpoint/2010/main" val="124817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wewnątrz, materiał&#10;&#10;Opis wygenerowany automatycznie">
            <a:extLst>
              <a:ext uri="{FF2B5EF4-FFF2-40B4-BE49-F238E27FC236}">
                <a16:creationId xmlns:a16="http://schemas.microsoft.com/office/drawing/2014/main" id="{C3583D5B-E091-40F5-9480-627C4EA39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55" b="2"/>
          <a:stretch/>
        </p:blipFill>
        <p:spPr>
          <a:xfrm>
            <a:off x="5610937" y="-490"/>
            <a:ext cx="2714668" cy="3877528"/>
          </a:xfrm>
          <a:custGeom>
            <a:avLst/>
            <a:gdLst/>
            <a:ahLst/>
            <a:cxnLst/>
            <a:rect l="l" t="t" r="r" b="b"/>
            <a:pathLst>
              <a:path w="2714668" h="3877528">
                <a:moveTo>
                  <a:pt x="128961" y="0"/>
                </a:moveTo>
                <a:lnTo>
                  <a:pt x="2515098" y="0"/>
                </a:lnTo>
                <a:lnTo>
                  <a:pt x="2533352" y="29258"/>
                </a:lnTo>
                <a:cubicBezTo>
                  <a:pt x="2751005" y="399611"/>
                  <a:pt x="2665322" y="593705"/>
                  <a:pt x="2660794" y="935750"/>
                </a:cubicBezTo>
                <a:cubicBezTo>
                  <a:pt x="2654776" y="1394998"/>
                  <a:pt x="2721785" y="1919645"/>
                  <a:pt x="2714045" y="2380073"/>
                </a:cubicBezTo>
                <a:cubicBezTo>
                  <a:pt x="2705190" y="2907574"/>
                  <a:pt x="2639906" y="3396343"/>
                  <a:pt x="2461474" y="3654065"/>
                </a:cubicBezTo>
                <a:cubicBezTo>
                  <a:pt x="2386448" y="3762577"/>
                  <a:pt x="2296003" y="3825407"/>
                  <a:pt x="2195252" y="3855446"/>
                </a:cubicBezTo>
                <a:cubicBezTo>
                  <a:pt x="2027337" y="3905510"/>
                  <a:pt x="1830799" y="3864491"/>
                  <a:pt x="1629320" y="3792071"/>
                </a:cubicBezTo>
                <a:cubicBezTo>
                  <a:pt x="1528396" y="3755686"/>
                  <a:pt x="1426215" y="3711500"/>
                  <a:pt x="1325623" y="3667368"/>
                </a:cubicBezTo>
                <a:cubicBezTo>
                  <a:pt x="1117671" y="3574930"/>
                  <a:pt x="905589" y="3479532"/>
                  <a:pt x="689396" y="3261252"/>
                </a:cubicBezTo>
                <a:cubicBezTo>
                  <a:pt x="473119" y="3042996"/>
                  <a:pt x="248064" y="2678216"/>
                  <a:pt x="121566" y="2240355"/>
                </a:cubicBezTo>
                <a:cubicBezTo>
                  <a:pt x="-30834" y="1712737"/>
                  <a:pt x="-7976" y="1218822"/>
                  <a:pt x="21428" y="780116"/>
                </a:cubicBezTo>
                <a:cubicBezTo>
                  <a:pt x="39793" y="506825"/>
                  <a:pt x="60241" y="225168"/>
                  <a:pt x="122382" y="18336"/>
                </a:cubicBezTo>
                <a:close/>
              </a:path>
            </a:pathLst>
          </a:custGeom>
        </p:spPr>
      </p:pic>
      <p:pic>
        <p:nvPicPr>
          <p:cNvPr id="4" name="Obraz 4" descr="Obraz zawierający kwiat, żółty, roślina, stokrotka&#10;&#10;Opis wygenerowany automatycznie">
            <a:extLst>
              <a:ext uri="{FF2B5EF4-FFF2-40B4-BE49-F238E27FC236}">
                <a16:creationId xmlns:a16="http://schemas.microsoft.com/office/drawing/2014/main" id="{3964F170-8463-4BB2-976C-270DAB6A4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55" r="22155"/>
          <a:stretch/>
        </p:blipFill>
        <p:spPr>
          <a:xfrm>
            <a:off x="8552270" y="3048001"/>
            <a:ext cx="2880305" cy="3810000"/>
          </a:xfrm>
          <a:custGeom>
            <a:avLst/>
            <a:gdLst/>
            <a:ahLst/>
            <a:cxnLst/>
            <a:rect l="l" t="t" r="r" b="b"/>
            <a:pathLst>
              <a:path w="2880305" h="3810000">
                <a:moveTo>
                  <a:pt x="1427391" y="1406"/>
                </a:moveTo>
                <a:cubicBezTo>
                  <a:pt x="1697945" y="-17328"/>
                  <a:pt x="1966503" y="151281"/>
                  <a:pt x="2221194" y="503933"/>
                </a:cubicBezTo>
                <a:cubicBezTo>
                  <a:pt x="2434592" y="799383"/>
                  <a:pt x="2868890" y="958914"/>
                  <a:pt x="2880009" y="1927551"/>
                </a:cubicBezTo>
                <a:cubicBezTo>
                  <a:pt x="2893002" y="3069881"/>
                  <a:pt x="2476119" y="3410523"/>
                  <a:pt x="2202976" y="3583201"/>
                </a:cubicBezTo>
                <a:cubicBezTo>
                  <a:pt x="2140098" y="3622914"/>
                  <a:pt x="2058579" y="3684108"/>
                  <a:pt x="1964054" y="3754792"/>
                </a:cubicBezTo>
                <a:lnTo>
                  <a:pt x="1889463" y="3810000"/>
                </a:lnTo>
                <a:lnTo>
                  <a:pt x="170950" y="3810000"/>
                </a:lnTo>
                <a:lnTo>
                  <a:pt x="161643" y="3787381"/>
                </a:lnTo>
                <a:cubicBezTo>
                  <a:pt x="60952" y="3505930"/>
                  <a:pt x="732" y="3097452"/>
                  <a:pt x="3" y="2521480"/>
                </a:cubicBezTo>
                <a:cubicBezTo>
                  <a:pt x="-1470" y="1385219"/>
                  <a:pt x="670607" y="484036"/>
                  <a:pt x="940804" y="238166"/>
                </a:cubicBezTo>
                <a:cubicBezTo>
                  <a:pt x="1102008" y="91331"/>
                  <a:pt x="1265061" y="12648"/>
                  <a:pt x="1427391" y="1406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9FDD9A-B8B3-4AED-A2C3-A862F0A1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4969" y="-2634"/>
            <a:ext cx="3195156" cy="3879671"/>
          </a:xfrm>
          <a:custGeom>
            <a:avLst/>
            <a:gdLst>
              <a:gd name="connsiteX0" fmla="*/ 158486 w 3336197"/>
              <a:gd name="connsiteY0" fmla="*/ 0 h 4765296"/>
              <a:gd name="connsiteX1" fmla="*/ 3090935 w 3336197"/>
              <a:gd name="connsiteY1" fmla="*/ 0 h 4765296"/>
              <a:gd name="connsiteX2" fmla="*/ 3113368 w 3336197"/>
              <a:gd name="connsiteY2" fmla="*/ 35957 h 4765296"/>
              <a:gd name="connsiteX3" fmla="*/ 3269988 w 3336197"/>
              <a:gd name="connsiteY3" fmla="*/ 1149992 h 4765296"/>
              <a:gd name="connsiteX4" fmla="*/ 3335431 w 3336197"/>
              <a:gd name="connsiteY4" fmla="*/ 2924995 h 4765296"/>
              <a:gd name="connsiteX5" fmla="*/ 3025033 w 3336197"/>
              <a:gd name="connsiteY5" fmla="*/ 4490670 h 4765296"/>
              <a:gd name="connsiteX6" fmla="*/ 2697860 w 3336197"/>
              <a:gd name="connsiteY6" fmla="*/ 4738158 h 4765296"/>
              <a:gd name="connsiteX7" fmla="*/ 2002356 w 3336197"/>
              <a:gd name="connsiteY7" fmla="*/ 4660273 h 4765296"/>
              <a:gd name="connsiteX8" fmla="*/ 1629127 w 3336197"/>
              <a:gd name="connsiteY8" fmla="*/ 4507019 h 4765296"/>
              <a:gd name="connsiteX9" fmla="*/ 847235 w 3336197"/>
              <a:gd name="connsiteY9" fmla="*/ 4007922 h 4765296"/>
              <a:gd name="connsiteX10" fmla="*/ 149399 w 3336197"/>
              <a:gd name="connsiteY10" fmla="*/ 2753289 h 4765296"/>
              <a:gd name="connsiteX11" fmla="*/ 26334 w 3336197"/>
              <a:gd name="connsiteY11" fmla="*/ 958725 h 4765296"/>
              <a:gd name="connsiteX12" fmla="*/ 150401 w 3336197"/>
              <a:gd name="connsiteY12" fmla="*/ 22534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12" fmla="*/ 236175 w 3336197"/>
              <a:gd name="connsiteY12" fmla="*/ 91440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0" fmla="*/ 3090935 w 3336197"/>
              <a:gd name="connsiteY0" fmla="*/ 2633 h 4767929"/>
              <a:gd name="connsiteX1" fmla="*/ 3113368 w 3336197"/>
              <a:gd name="connsiteY1" fmla="*/ 38590 h 4767929"/>
              <a:gd name="connsiteX2" fmla="*/ 3269988 w 3336197"/>
              <a:gd name="connsiteY2" fmla="*/ 1152625 h 4767929"/>
              <a:gd name="connsiteX3" fmla="*/ 3335431 w 3336197"/>
              <a:gd name="connsiteY3" fmla="*/ 2927628 h 4767929"/>
              <a:gd name="connsiteX4" fmla="*/ 3025033 w 3336197"/>
              <a:gd name="connsiteY4" fmla="*/ 4493303 h 4767929"/>
              <a:gd name="connsiteX5" fmla="*/ 2697860 w 3336197"/>
              <a:gd name="connsiteY5" fmla="*/ 4740791 h 4767929"/>
              <a:gd name="connsiteX6" fmla="*/ 2002356 w 3336197"/>
              <a:gd name="connsiteY6" fmla="*/ 4662906 h 4767929"/>
              <a:gd name="connsiteX7" fmla="*/ 1629127 w 3336197"/>
              <a:gd name="connsiteY7" fmla="*/ 4509652 h 4767929"/>
              <a:gd name="connsiteX8" fmla="*/ 847235 w 3336197"/>
              <a:gd name="connsiteY8" fmla="*/ 4010555 h 4767929"/>
              <a:gd name="connsiteX9" fmla="*/ 149399 w 3336197"/>
              <a:gd name="connsiteY9" fmla="*/ 2755922 h 4767929"/>
              <a:gd name="connsiteX10" fmla="*/ 26334 w 3336197"/>
              <a:gd name="connsiteY10" fmla="*/ 961358 h 4767929"/>
              <a:gd name="connsiteX11" fmla="*/ 178911 w 3336197"/>
              <a:gd name="connsiteY11" fmla="*/ 0 h 47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97" h="4767929">
                <a:moveTo>
                  <a:pt x="3090935" y="2633"/>
                </a:moveTo>
                <a:lnTo>
                  <a:pt x="3113368" y="38590"/>
                </a:lnTo>
                <a:cubicBezTo>
                  <a:pt x="3380853" y="493736"/>
                  <a:pt x="3275553" y="732268"/>
                  <a:pt x="3269988" y="1152625"/>
                </a:cubicBezTo>
                <a:cubicBezTo>
                  <a:pt x="3262592" y="1717018"/>
                  <a:pt x="3344943" y="2361785"/>
                  <a:pt x="3335431" y="2927628"/>
                </a:cubicBezTo>
                <a:cubicBezTo>
                  <a:pt x="3324549" y="3575902"/>
                  <a:pt x="3244318" y="4176576"/>
                  <a:pt x="3025033" y="4493303"/>
                </a:cubicBezTo>
                <a:cubicBezTo>
                  <a:pt x="2932830" y="4626660"/>
                  <a:pt x="2821677" y="4703875"/>
                  <a:pt x="2697860" y="4740791"/>
                </a:cubicBezTo>
                <a:cubicBezTo>
                  <a:pt x="2491500" y="4802317"/>
                  <a:pt x="2249964" y="4751907"/>
                  <a:pt x="2002356" y="4662906"/>
                </a:cubicBezTo>
                <a:cubicBezTo>
                  <a:pt x="1878325" y="4618191"/>
                  <a:pt x="1752750" y="4563888"/>
                  <a:pt x="1629127" y="4509652"/>
                </a:cubicBezTo>
                <a:cubicBezTo>
                  <a:pt x="1373564" y="4396051"/>
                  <a:pt x="1112925" y="4278811"/>
                  <a:pt x="847235" y="4010555"/>
                </a:cubicBezTo>
                <a:cubicBezTo>
                  <a:pt x="581440" y="3742329"/>
                  <a:pt x="304859" y="3294032"/>
                  <a:pt x="149399" y="2755922"/>
                </a:cubicBezTo>
                <a:cubicBezTo>
                  <a:pt x="-37894" y="2107505"/>
                  <a:pt x="-9803" y="1500507"/>
                  <a:pt x="26334" y="961358"/>
                </a:cubicBezTo>
                <a:cubicBezTo>
                  <a:pt x="48903" y="625497"/>
                  <a:pt x="102543" y="254187"/>
                  <a:pt x="178911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796C8-2549-470E-928F-9E5540AE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93230"/>
            <a:ext cx="3810000" cy="3048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1800">
                <a:ea typeface="+mn-lt"/>
                <a:cs typeface="+mn-lt"/>
              </a:rPr>
              <a:t>W Bułgarii tego dnia przekupuje się Babę Martę, czyli złośliwą staruszkę, która za wszelką cenę chce opóźnić odejście zimy. Bułgarzy w tym dniu obdarowują się gałgankami-amuletami, martenicami, które mają kształt laleczek, są pomponikami lub wstążkami. </a:t>
            </a:r>
            <a:endParaRPr lang="pl-PL" sz="1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E9DDF3-D433-4CD8-A187-3ED9915C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61436"/>
            <a:ext cx="4572000" cy="1524000"/>
          </a:xfrm>
        </p:spPr>
        <p:txBody>
          <a:bodyPr anchor="t">
            <a:normAutofit/>
          </a:bodyPr>
          <a:lstStyle/>
          <a:p>
            <a:r>
              <a:rPr lang="pl-PL" sz="3200"/>
              <a:t>TRADYCJE NA ŚWIECIE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D343074C-A266-4F8F-9DE3-0233038D95CB}"/>
              </a:ext>
            </a:extLst>
          </p:cNvPr>
          <p:cNvSpPr txBox="1">
            <a:spLocks/>
          </p:cNvSpPr>
          <p:nvPr/>
        </p:nvSpPr>
        <p:spPr>
          <a:xfrm>
            <a:off x="5329518" y="4541983"/>
            <a:ext cx="3384176" cy="3272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pl-PL" sz="1800">
                <a:solidFill>
                  <a:srgbClr val="FFFFFF"/>
                </a:solidFill>
                <a:ea typeface="+mn-lt"/>
                <a:cs typeface="+mn-lt"/>
              </a:rPr>
              <a:t>Z kolei w Macedonii to dzień miłości oraz młodości. Nadejście wiosny kojarzy się z życiem, które zwyciężyło nad śmiercią utożsamianą z zimą.</a:t>
            </a:r>
            <a:endParaRPr lang="pl-PL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122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żywność, naczynie, frittata, gotowane&#10;&#10;Opis wygenerowany automatycznie">
            <a:extLst>
              <a:ext uri="{FF2B5EF4-FFF2-40B4-BE49-F238E27FC236}">
                <a16:creationId xmlns:a16="http://schemas.microsoft.com/office/drawing/2014/main" id="{3964F170-8463-4BB2-976C-270DAB6A4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1" r="29388" b="2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796C8-2549-470E-928F-9E5540AE3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1700">
                <a:ea typeface="+mn-lt"/>
                <a:cs typeface="+mn-lt"/>
              </a:rPr>
              <a:t>W ciekawy sposób wita się wiosnę w Bośni. </a:t>
            </a:r>
            <a:endParaRPr lang="pl-PL" sz="1700"/>
          </a:p>
          <a:p>
            <a:pPr marL="0" indent="0">
              <a:lnSpc>
                <a:spcPct val="115000"/>
              </a:lnSpc>
              <a:buNone/>
            </a:pPr>
            <a:r>
              <a:rPr lang="pl-PL" sz="1700">
                <a:ea typeface="+mn-lt"/>
                <a:cs typeface="+mn-lt"/>
              </a:rPr>
              <a:t>W Zenica gromadzą się wtedy tysiące miłośników jajecznicy na jej festiwalu znanym jako Cimburijada. Danie to jest przygotowywane na ogromnych patelniach, a następnie każdy otrzymuje darmową porcję. Jak wiadomo, jajka są symbolem nowego życia, podobnie jak wiosna wraz, z której początkiem przyroda budzi się z zimowego snu i rozkwita na nowo. Tradycja zajadania się jajecznicą jest w Bośni znana od setek lat.</a:t>
            </a:r>
            <a:endParaRPr lang="pl-PL" sz="17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E9DDF3-D433-4CD8-A187-3ED9915C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pl-PL" sz="3200"/>
              <a:t>TRADYCJE NA ŚWIECIE</a:t>
            </a:r>
          </a:p>
        </p:txBody>
      </p:sp>
    </p:spTree>
    <p:extLst>
      <p:ext uri="{BB962C8B-B14F-4D97-AF65-F5344CB8AC3E}">
        <p14:creationId xmlns:p14="http://schemas.microsoft.com/office/powerpoint/2010/main" val="276800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Rzekotka">
            <a:extLst>
              <a:ext uri="{FF2B5EF4-FFF2-40B4-BE49-F238E27FC236}">
                <a16:creationId xmlns:a16="http://schemas.microsoft.com/office/drawing/2014/main" id="{1C7A50FE-999C-4937-8031-C40EC3F1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0" r="24375" b="-1"/>
          <a:stretch/>
        </p:blipFill>
        <p:spPr>
          <a:xfrm>
            <a:off x="1" y="10"/>
            <a:ext cx="5265919" cy="6857990"/>
          </a:xfrm>
          <a:custGeom>
            <a:avLst/>
            <a:gdLst/>
            <a:ahLst/>
            <a:cxnLst/>
            <a:rect l="l" t="t" r="r" b="b"/>
            <a:pathLst>
              <a:path w="5265919" h="6858000">
                <a:moveTo>
                  <a:pt x="0" y="0"/>
                </a:moveTo>
                <a:lnTo>
                  <a:pt x="1928158" y="0"/>
                </a:lnTo>
                <a:lnTo>
                  <a:pt x="2086666" y="218181"/>
                </a:lnTo>
                <a:cubicBezTo>
                  <a:pt x="2695854" y="1023180"/>
                  <a:pt x="3451052" y="1818277"/>
                  <a:pt x="4009668" y="2631787"/>
                </a:cubicBezTo>
                <a:cubicBezTo>
                  <a:pt x="4741122" y="3696928"/>
                  <a:pt x="5292623" y="4799581"/>
                  <a:pt x="5264920" y="5672947"/>
                </a:cubicBezTo>
                <a:cubicBezTo>
                  <a:pt x="5253483" y="6040467"/>
                  <a:pt x="5142899" y="6348559"/>
                  <a:pt x="4962841" y="6612444"/>
                </a:cubicBezTo>
                <a:cubicBezTo>
                  <a:pt x="4925329" y="6667420"/>
                  <a:pt x="4884801" y="6720477"/>
                  <a:pt x="4841526" y="6771753"/>
                </a:cubicBezTo>
                <a:lnTo>
                  <a:pt x="476156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3588014-99E8-44C1-BB9D-26C13B24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1570515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3A01AD-A040-42CD-B720-7F7BFEB4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524000"/>
            <a:ext cx="3018325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latin typeface="+mj-lt"/>
                <a:ea typeface="+mj-ea"/>
                <a:cs typeface="+mj-cs"/>
              </a:rPr>
              <a:t>ZWIERZĘTA NA </a:t>
            </a:r>
            <a:r>
              <a:rPr lang="en-US" sz="3200"/>
              <a:t>WIOSNĘ</a:t>
            </a:r>
            <a:endParaRPr lang="en-US" sz="3200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0A521E-37A3-4C31-86E3-DD306609F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675" y="1524000"/>
            <a:ext cx="3018325" cy="4572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latin typeface="+mn-lt"/>
                <a:ea typeface="+mn-ea"/>
                <a:cs typeface="+mn-cs"/>
              </a:rPr>
              <a:t>Na </a:t>
            </a:r>
            <a:r>
              <a:rPr lang="en-US" sz="2400"/>
              <a:t>wiosnę</a:t>
            </a:r>
            <a:r>
              <a:rPr lang="en-US" sz="2400" kern="1200">
                <a:latin typeface="+mn-lt"/>
                <a:ea typeface="+mn-ea"/>
                <a:cs typeface="+mn-cs"/>
              </a:rPr>
              <a:t> budzą </a:t>
            </a:r>
            <a:r>
              <a:rPr lang="en-US" sz="2400"/>
              <a:t>się: </a:t>
            </a:r>
            <a:endParaRPr lang="pl-PL" sz="2400"/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</a:rPr>
              <a:t>żaby,</a:t>
            </a:r>
            <a:endParaRPr lang="en-US" sz="2400" dirty="0"/>
          </a:p>
          <a:p>
            <a:pPr marL="0" indent="0">
              <a:buNone/>
            </a:pPr>
            <a:r>
              <a:rPr lang="en-US" sz="2400"/>
              <a:t>niedźwiedzie</a:t>
            </a:r>
            <a:r>
              <a:rPr lang="en-US" sz="2400" kern="1200">
                <a:latin typeface="+mn-lt"/>
                <a:ea typeface="+mn-ea"/>
                <a:cs typeface="+mn-cs"/>
              </a:rPr>
              <a:t>, borsuki,</a:t>
            </a:r>
            <a:r>
              <a:rPr lang="en-US" sz="2400"/>
              <a:t>  </a:t>
            </a:r>
            <a:br>
              <a:rPr lang="en-US" sz="2400" dirty="0"/>
            </a:br>
            <a:r>
              <a:rPr lang="en-US" sz="2400" kern="1200">
                <a:latin typeface="+mn-lt"/>
                <a:ea typeface="+mn-ea"/>
                <a:cs typeface="+mn-cs"/>
              </a:rPr>
              <a:t>a </a:t>
            </a:r>
            <a:r>
              <a:rPr lang="en-US" sz="2400"/>
              <a:t>także ślimaki</a:t>
            </a:r>
            <a:r>
              <a:rPr lang="en-US" sz="2400" kern="1200">
                <a:latin typeface="+mn-lt"/>
                <a:ea typeface="+mn-ea"/>
                <a:cs typeface="+mn-cs"/>
              </a:rPr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656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68C082-34E4-4EE3-8251-31FF6F55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018325" cy="4572000"/>
          </a:xfrm>
        </p:spPr>
        <p:txBody>
          <a:bodyPr anchor="t">
            <a:normAutofit/>
          </a:bodyPr>
          <a:lstStyle/>
          <a:p>
            <a:r>
              <a:rPr lang="pl-PL" sz="3200"/>
              <a:t>PTAKI, KTÓRE PRZYLATUJĄ DO POLSKI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733DA8-1BFC-4737-831B-54DCFE42D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76836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" name="Obraz 7" descr="Obraz zawierający ptak, ptak wodny, stojące, zewnętrzne&#10;&#10;Opis wygenerowany automatycznie">
            <a:extLst>
              <a:ext uri="{FF2B5EF4-FFF2-40B4-BE49-F238E27FC236}">
                <a16:creationId xmlns:a16="http://schemas.microsoft.com/office/drawing/2014/main" id="{0CB908AD-1C3B-4E46-886A-A9568C975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5" b="3"/>
          <a:stretch/>
        </p:blipFill>
        <p:spPr>
          <a:xfrm>
            <a:off x="7859090" y="1040564"/>
            <a:ext cx="4337540" cy="5817436"/>
          </a:xfrm>
          <a:custGeom>
            <a:avLst/>
            <a:gdLst/>
            <a:ahLst/>
            <a:cxnLst/>
            <a:rect l="l" t="t" r="r" b="b"/>
            <a:pathLst>
              <a:path w="433754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7540" y="181400"/>
                </a:lnTo>
                <a:lnTo>
                  <a:pt x="433754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3165769-7A47-4E0F-825D-AF1179DF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2642" flipH="1">
            <a:off x="7133961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3FE20E-A7F5-4C51-8047-F74A922B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674" y="1524000"/>
            <a:ext cx="3018325" cy="45720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</a:pPr>
            <a:r>
              <a:rPr lang="pl-PL" sz="1700"/>
              <a:t>Na przykład do polski po zimie przylatują: bocian, jerzyk, myszołów, zięba, żurawie  Niebezpieczeństwem dla ptaków są wiosenne przymrozki.</a:t>
            </a:r>
            <a:r>
              <a:rPr lang="pl-PL" sz="1700">
                <a:ea typeface="+mn-lt"/>
                <a:cs typeface="+mn-lt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pl-PL" sz="1700">
                <a:ea typeface="+mn-lt"/>
                <a:cs typeface="+mn-lt"/>
              </a:rPr>
              <a:t>Podczas wędrówek i zimowania ginie nawet połowa ptaków. Z tych, które przeżyją, wiele nie przetrzymuje wiosennych nawrotów zimy.</a:t>
            </a:r>
            <a:endParaRPr lang="pl-PL" sz="1700"/>
          </a:p>
          <a:p>
            <a:pPr>
              <a:lnSpc>
                <a:spcPct val="115000"/>
              </a:lnSpc>
            </a:pPr>
            <a:br>
              <a:rPr lang="en-US" sz="1700"/>
            </a:b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24750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Zbliżenie dwóch motyli na trawie">
            <a:extLst>
              <a:ext uri="{FF2B5EF4-FFF2-40B4-BE49-F238E27FC236}">
                <a16:creationId xmlns:a16="http://schemas.microsoft.com/office/drawing/2014/main" id="{49A9E9C3-DC22-4725-9781-A0C7187E7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2" b="5884"/>
          <a:stretch/>
        </p:blipFill>
        <p:spPr>
          <a:xfrm>
            <a:off x="20" y="10"/>
            <a:ext cx="12196014" cy="685799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4B9C0C-0762-403E-AFF0-CDCA697A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867878"/>
            <a:ext cx="4127635" cy="28282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OWADY KTÓRE ZAPYLAJĄ ROŚLINY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82F77D-BA18-465A-AE14-A0CB1D14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1980"/>
            <a:ext cx="4048126" cy="9721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7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Te owady to: pszczoły, trzmiele, motyle, osy, muchy i nawet mrówki zapylają kwiaty.</a:t>
            </a:r>
          </a:p>
        </p:txBody>
      </p:sp>
    </p:spTree>
    <p:extLst>
      <p:ext uri="{BB962C8B-B14F-4D97-AF65-F5344CB8AC3E}">
        <p14:creationId xmlns:p14="http://schemas.microsoft.com/office/powerpoint/2010/main" val="41229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41242F"/>
      </a:dk2>
      <a:lt2>
        <a:srgbClr val="E6E2E8"/>
      </a:lt2>
      <a:accent1>
        <a:srgbClr val="8FA87F"/>
      </a:accent1>
      <a:accent2>
        <a:srgbClr val="9CA671"/>
      </a:accent2>
      <a:accent3>
        <a:srgbClr val="AAA180"/>
      </a:accent3>
      <a:accent4>
        <a:srgbClr val="BA947F"/>
      </a:accent4>
      <a:accent5>
        <a:srgbClr val="C59395"/>
      </a:accent5>
      <a:accent6>
        <a:srgbClr val="BA7F9B"/>
      </a:accent6>
      <a:hlink>
        <a:srgbClr val="9469AE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PebbleVTI</vt:lpstr>
      <vt:lpstr>WIOSNA, ACH TO TY...</vt:lpstr>
      <vt:lpstr>KIEDY ROZPOCZYNA SIĘ WIOSNA?</vt:lpstr>
      <vt:lpstr>TRADYCJE W POLSCE</vt:lpstr>
      <vt:lpstr>TRADYCJE NA ŚWIECIE</vt:lpstr>
      <vt:lpstr>TRADYCJE NA ŚWIECIE</vt:lpstr>
      <vt:lpstr>TRADYCJE NA ŚWIECIE</vt:lpstr>
      <vt:lpstr>ZWIERZĘTA NA WIOSNĘ</vt:lpstr>
      <vt:lpstr>PTAKI, KTÓRE PRZYLATUJĄ DO POLSKI</vt:lpstr>
      <vt:lpstr>OWADY KTÓRE ZAPYLAJĄ ROŚLINY</vt:lpstr>
      <vt:lpstr>KWIATY, KTÓRE KWITNĄ NA WIOSNĘ</vt:lpstr>
      <vt:lpstr>UPRAWY NA WIOSNĘ</vt:lpstr>
      <vt:lpstr>POWODZIE NA WIOSNĘ</vt:lpstr>
      <vt:lpstr>UWAGA</vt:lpstr>
      <vt:lpstr>W MARCU JAK W GARNCU</vt:lpstr>
      <vt:lpstr>CIEKAWOSTKI</vt:lpstr>
      <vt:lpstr>DZIĘKUJĘ ZA UWAGĘ </vt:lpstr>
      <vt:lpstr>Źródła: https://polki.pl/dom/zwierzeta,zwierzeta-ktore-budza-sie-wiosna-pelna-lista,10437876,artykul.html https://ladnydom.pl/Ogrody/56,113395,23159522,jakie-ptaki-powracaja-na-wiosne-do-polski.html https://fajnepodroze.pl/ciekawostki-informacje-wiosna/ https://swiatoze.pl/nie-tylko-pszczoly-zapylaja-kwiaty/ http://www.dobresobie.pl/ciekawostki/312/zbior-wiosennych-ciekawostek https://pl.wikipedia.org/wiki/Marzanna#/media/Plik:Marzanna,_Miasteczko_%C5%9Al%C4%85skie_2015.jpg &lt;a href='https://pl.freepik.com/zdjecia/ludzie'&gt;Ludzie zdjęcie utworzone przez drobotdean - pl.freepik.com&lt;/a&gt;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844</cp:revision>
  <dcterms:created xsi:type="dcterms:W3CDTF">2021-04-12T17:11:19Z</dcterms:created>
  <dcterms:modified xsi:type="dcterms:W3CDTF">2021-04-14T19:15:17Z</dcterms:modified>
</cp:coreProperties>
</file>