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79" r:id="rId4"/>
    <p:sldId id="280" r:id="rId5"/>
    <p:sldId id="284" r:id="rId6"/>
    <p:sldId id="285" r:id="rId7"/>
    <p:sldId id="265" r:id="rId8"/>
    <p:sldId id="259" r:id="rId9"/>
    <p:sldId id="286" r:id="rId10"/>
    <p:sldId id="269" r:id="rId11"/>
    <p:sldId id="283" r:id="rId12"/>
    <p:sldId id="281" r:id="rId13"/>
    <p:sldId id="288" r:id="rId14"/>
    <p:sldId id="274" r:id="rId15"/>
    <p:sldId id="270" r:id="rId16"/>
    <p:sldId id="271" r:id="rId17"/>
    <p:sldId id="272" r:id="rId18"/>
    <p:sldId id="289" r:id="rId19"/>
    <p:sldId id="290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71D"/>
    <a:srgbClr val="FFCB37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5EE21-5B70-4CC9-AE0B-25522B2BF227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341D4-D9B7-4B1B-821E-E8D438ED4D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60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341D4-D9B7-4B1B-821E-E8D438ED4D0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10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D302-F236-4D4C-8323-5533ED0C438F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F80-9217-4FD2-B884-7A7E9C7D1C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52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D302-F236-4D4C-8323-5533ED0C438F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F80-9217-4FD2-B884-7A7E9C7D1C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56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D302-F236-4D4C-8323-5533ED0C438F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F80-9217-4FD2-B884-7A7E9C7D1C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350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D302-F236-4D4C-8323-5533ED0C438F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F80-9217-4FD2-B884-7A7E9C7D1C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66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D302-F236-4D4C-8323-5533ED0C438F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F80-9217-4FD2-B884-7A7E9C7D1C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19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D302-F236-4D4C-8323-5533ED0C438F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F80-9217-4FD2-B884-7A7E9C7D1C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54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D302-F236-4D4C-8323-5533ED0C438F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F80-9217-4FD2-B884-7A7E9C7D1C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1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D302-F236-4D4C-8323-5533ED0C438F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F80-9217-4FD2-B884-7A7E9C7D1C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5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D302-F236-4D4C-8323-5533ED0C438F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F80-9217-4FD2-B884-7A7E9C7D1C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48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D302-F236-4D4C-8323-5533ED0C438F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F80-9217-4FD2-B884-7A7E9C7D1C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69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D302-F236-4D4C-8323-5533ED0C438F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F80-9217-4FD2-B884-7A7E9C7D1C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44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6D302-F236-4D4C-8323-5533ED0C438F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AF80-9217-4FD2-B884-7A7E9C7D1C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13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77240" y="2050473"/>
            <a:ext cx="11043920" cy="331606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8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Wielokulturowość </a:t>
            </a:r>
            <a:r>
              <a:rPr lang="pl-PL" sz="8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8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8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8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architekturze i </a:t>
            </a:r>
            <a:r>
              <a:rPr lang="pl-PL" sz="8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 problematyka</a:t>
            </a:r>
          </a:p>
        </p:txBody>
      </p:sp>
      <p:pic>
        <p:nvPicPr>
          <p:cNvPr id="1026" name="Picture 2" descr="https://gim1trzebnica.edupage.org/elearn/pics/text/text_text1/a1292ef5c63e642ee4d88235bd90e83e2d624c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584"/>
            <a:ext cx="5255491" cy="153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67760" y="919163"/>
            <a:ext cx="9144000" cy="2387600"/>
          </a:xfrm>
        </p:spPr>
        <p:txBody>
          <a:bodyPr>
            <a:normAutofit/>
          </a:bodyPr>
          <a:lstStyle/>
          <a:p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6560" y="4409440"/>
            <a:ext cx="11551920" cy="1717040"/>
          </a:xfrm>
        </p:spPr>
        <p:txBody>
          <a:bodyPr>
            <a:noAutofit/>
          </a:bodyPr>
          <a:lstStyle/>
          <a:p>
            <a:pPr algn="just"/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Valletta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także miastem pałaców. Najwspanialszy z nich, czyli położony w centrum stolicy Pałac Wielkich Mistrzów (na zdjęciu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 ponad 200 lat pełnił funkcję rezydencji władz zgromadzenia rycerzy św. Jana.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Wnętrza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kryją m.in. unikalne fryzy przedstawiające historię zakonu czy portrety wielkich mistrzów. Zbrojownia Pałacu przez stulecia zgromadziła 5 tys. sztuk różnorodnej broni. Dzisiaj znajduje się w nim siedziba prezydenta i Izby Reprezentantów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La Valletta. W Pałacu Wielkiego Mistr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322218"/>
            <a:ext cx="8008795" cy="480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915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Mdina – Miasto Ciszy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09040"/>
            <a:ext cx="10515600" cy="360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smtClean="0"/>
              <a:t>W </a:t>
            </a:r>
            <a:r>
              <a:rPr lang="pl-PL" b="1" dirty="0"/>
              <a:t>870 roku n.e. Maltę i </a:t>
            </a:r>
            <a:r>
              <a:rPr lang="pl-PL" b="1" dirty="0" err="1" smtClean="0"/>
              <a:t>Melite</a:t>
            </a:r>
            <a:r>
              <a:rPr lang="pl-PL" b="1" dirty="0" smtClean="0"/>
              <a:t>/Mdinę </a:t>
            </a:r>
            <a:r>
              <a:rPr lang="pl-PL" b="1" dirty="0"/>
              <a:t>podbili Arabowie (</a:t>
            </a:r>
            <a:r>
              <a:rPr lang="pl-PL" b="1" dirty="0" err="1"/>
              <a:t>Saraceni</a:t>
            </a:r>
            <a:r>
              <a:rPr lang="pl-PL" b="1" dirty="0"/>
              <a:t>)</a:t>
            </a:r>
            <a:r>
              <a:rPr lang="pl-PL" dirty="0"/>
              <a:t>. </a:t>
            </a:r>
            <a:r>
              <a:rPr lang="pl-PL" dirty="0" smtClean="0"/>
              <a:t>Mają oni </a:t>
            </a:r>
            <a:r>
              <a:rPr lang="pl-PL" dirty="0"/>
              <a:t>największy wkład w dzisiejszy wygląd </a:t>
            </a:r>
            <a:r>
              <a:rPr lang="pl-PL" dirty="0" smtClean="0"/>
              <a:t>Mdiny i jej nazwę. Istnieją rozbieżności odnośnie </a:t>
            </a:r>
            <a:r>
              <a:rPr lang="pl-PL" dirty="0"/>
              <a:t>umocnień dzisiejszej </a:t>
            </a:r>
            <a:r>
              <a:rPr lang="pl-PL" dirty="0" smtClean="0"/>
              <a:t>Mdiny - </a:t>
            </a:r>
            <a:r>
              <a:rPr lang="pl-PL" dirty="0"/>
              <a:t>przypisuje </a:t>
            </a:r>
            <a:r>
              <a:rPr lang="pl-PL" dirty="0" smtClean="0"/>
              <a:t>się je </a:t>
            </a:r>
            <a:r>
              <a:rPr lang="pl-PL" dirty="0"/>
              <a:t>Arabom, </a:t>
            </a:r>
            <a:r>
              <a:rPr lang="pl-PL" dirty="0" smtClean="0"/>
              <a:t>istnieje jednak pogląd, </a:t>
            </a:r>
            <a:r>
              <a:rPr lang="pl-PL" dirty="0"/>
              <a:t>że umocnienia te zostały zbudowane za czasów Cesarstwa Bizantyjskiego, właśnie w obawie przed atakiem arabskim. Jednak mury obronne i fosa mają być zasługą właśnie Arabów. Tak jak i </a:t>
            </a:r>
            <a:r>
              <a:rPr lang="pl-PL" b="1" dirty="0"/>
              <a:t>kręte uliczki</a:t>
            </a:r>
            <a:r>
              <a:rPr lang="pl-PL" dirty="0"/>
              <a:t>, które tworzą do dzisiaj niesamowity labirynt, w którym nigdy nie wiadomo, co kryje się za rogiem.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8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160" y="396240"/>
            <a:ext cx="11531600" cy="1107440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pl-PL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02" y="513092"/>
            <a:ext cx="3413344" cy="588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513092"/>
            <a:ext cx="3263068" cy="589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396240"/>
            <a:ext cx="3749040" cy="617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59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Kolorowe drzwi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34" y="1690688"/>
            <a:ext cx="2733596" cy="4866189"/>
          </a:xfrm>
          <a:prstGeom prst="rect">
            <a:avLst/>
          </a:prstGeom>
          <a:ln>
            <a:noFill/>
          </a:ln>
          <a:effectLst>
            <a:glow rad="127000">
              <a:schemeClr val="tx2"/>
            </a:glow>
            <a:softEdge rad="112500"/>
          </a:effectLst>
        </p:spPr>
      </p:pic>
      <p:pic>
        <p:nvPicPr>
          <p:cNvPr id="14" name="Obraz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553" y="1642856"/>
            <a:ext cx="2761008" cy="475295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lumMod val="50000"/>
                <a:alpha val="40000"/>
              </a:schemeClr>
            </a:glow>
            <a:softEdge rad="112500"/>
          </a:effectLst>
        </p:spPr>
      </p:pic>
      <p:pic>
        <p:nvPicPr>
          <p:cNvPr id="41" name="Symbol zastępczy zawartości 40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17" y="1642856"/>
            <a:ext cx="2723073" cy="484337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6" y="1732919"/>
            <a:ext cx="2689721" cy="4781726"/>
          </a:xfrm>
          <a:prstGeom prst="rect">
            <a:avLst/>
          </a:prstGeom>
          <a:ln>
            <a:noFill/>
          </a:ln>
          <a:effectLst>
            <a:glow rad="127000">
              <a:schemeClr val="accent3">
                <a:lumMod val="75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35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3060" y="1218076"/>
            <a:ext cx="5389880" cy="5273040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Charakterystycznym ozdobnikiem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drzwi są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rzeźbione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kołatki,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oraz kolorowe, drewniane wykusze wywodzące się z tradycji architektury islamskiej, 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Zanim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zaczęto używać kołatek, ludzie, by poinformować mieszkańców o swoim przybyciu, po prostu drapali w drzwi. Z czasem zaś maltańskie drzwi zaczęły być zdobione pięknymi kołatkami, które dały im duszę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r>
              <a:rPr lang="pl-PL" sz="2000" b="0" i="0" dirty="0" smtClean="0">
                <a:solidFill>
                  <a:srgbClr val="313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Dawniej kołatki na drzwiach maltańskich domów miały symboliczne znaczenie. Nadawały nie tylko elegancji </a:t>
            </a:r>
            <a:r>
              <a:rPr lang="pl-PL" sz="2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świadczyły o tym, jaki status społeczny mają mieszkańcy danego domu</a:t>
            </a:r>
            <a:r>
              <a:rPr lang="pl-PL" sz="2000" b="0" i="0" dirty="0" smtClean="0">
                <a:solidFill>
                  <a:srgbClr val="313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Im bardziej urozmaicona kołatka, tym lepsza była sytuacja finansowa mieszkańców tego domu. Kołatki miały też świadczyć o tym, jacy ludzie mieszkają w domu – tj. </a:t>
            </a:r>
            <a:r>
              <a:rPr lang="pl-PL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</a:t>
            </a:r>
            <a:r>
              <a:rPr lang="pl-PL" sz="2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 wygląda ich higiena</a:t>
            </a:r>
            <a:r>
              <a:rPr lang="pl-PL" sz="2000" b="0" i="0" dirty="0" smtClean="0">
                <a:solidFill>
                  <a:srgbClr val="313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Jeśli kołatka była wypolerowana na błysk, w środku na pewno mieszkali ludzie, którzy dbali o higienę.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30960" y="271864"/>
            <a:ext cx="8707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Maltańskie kołatki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40" y="1102861"/>
            <a:ext cx="5750560" cy="3811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6106160" y="6491116"/>
            <a:ext cx="573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/>
              <a:t>https://belsole.pl/top-9-co-kupic-na-malcie-jakie-przywiezc-pamiatki</a:t>
            </a:r>
          </a:p>
        </p:txBody>
      </p:sp>
    </p:spTree>
    <p:extLst>
      <p:ext uri="{BB962C8B-B14F-4D97-AF65-F5344CB8AC3E}">
        <p14:creationId xmlns:p14="http://schemas.microsoft.com/office/powerpoint/2010/main" val="23778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013"/>
            <a:ext cx="10515600" cy="986155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Maltańskie balkony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459480" y="879525"/>
            <a:ext cx="53520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Trend na zabudowane drewniane balkony rozpoczął się w Valletcie pod koniec XVII wieku i szybko stał się symbolem społecznej pozycji właściciela. Uważa się, że </a:t>
            </a: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najwcześniej wybudowane balkony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to te, które zdobią boczną część Pałacu Wielkiego Mistrza (1741 rok) oraz balkon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Palazzo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Bonici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ukończony w 1739 roku dla księdza Don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Filippo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Bonici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obecnie jest częścią Teatru </a:t>
            </a:r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Manoela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Kolejno balkony budowano w Mdinie, a do wiosek balkoniki dotarły w XVIII wieku.</a:t>
            </a:r>
          </a:p>
          <a:p>
            <a:pPr algn="just"/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Przez wiele lat balkony pełniły ważne role socjologiczne, w szczególności determinując </a:t>
            </a: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różnice klas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Balkon mógł w sposób jednoznaczny określać pozycję społeczną właściciela domu lub pałacu. Panował również zwyczaj, zgodnie z którym po wyborach Wielcy Mistrzowie stawali na swych balkonach i zasypywali mieszkańców monetami w geście, który miał oznaczać początek nowej ery dobrobytu.</a:t>
            </a:r>
          </a:p>
          <a:p>
            <a:pPr algn="just"/>
            <a:r>
              <a:rPr lang="pl-PL" sz="14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Najprawdopodobniej pochodzą one od arabskich </a:t>
            </a:r>
            <a:r>
              <a:rPr lang="pl-PL" sz="1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Muxarabiji</a:t>
            </a:r>
            <a:r>
              <a:rPr lang="pl-PL" sz="14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(„</a:t>
            </a:r>
            <a:r>
              <a:rPr lang="pl-PL" sz="140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Mashrabiya</a:t>
            </a:r>
            <a:r>
              <a:rPr lang="pl-PL" sz="14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”) z okresu późnego średniowiecza, gdzie były drewnianą ramą zasłaniającą okno, dającą widzowi możliwość patrzenia bez bycia widzianym. Dla arabskich kobiet było to okno na świat w czasach, gdy nie wolno im było spotykać się ze światem zewnętrznym. Idea maltańskiej </a:t>
            </a:r>
            <a:r>
              <a:rPr lang="pl-PL" sz="140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gallariji</a:t>
            </a:r>
            <a:r>
              <a:rPr lang="pl-PL" sz="14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wprawdzie daleko odbiega od arabskiej </a:t>
            </a:r>
            <a:r>
              <a:rPr lang="pl-PL" sz="140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muxarabiji</a:t>
            </a:r>
            <a:r>
              <a:rPr lang="pl-PL" sz="14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która dosłownie propagowała ukrywanie się przed światem, jednak to właśnie w niej upatruje się korzenie samej konstrukcji. </a:t>
            </a:r>
            <a:endParaRPr lang="pl-PL" sz="1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-1212" r="-3006" b="16094"/>
          <a:stretch/>
        </p:blipFill>
        <p:spPr>
          <a:xfrm>
            <a:off x="387096" y="376880"/>
            <a:ext cx="3072384" cy="583738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2"/>
          <a:stretch/>
        </p:blipFill>
        <p:spPr>
          <a:xfrm>
            <a:off x="8937336" y="879525"/>
            <a:ext cx="2674675" cy="56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00480" y="1285880"/>
            <a:ext cx="5740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Do dziś balkony są częścią maltańskiego stylu życia. Są medium, przez które wyraża się religijny i parafialny zapał. W święta religijne zdobią je zasłony, lampki i wizerunki świętych. Z bardziej praktycznego punktu widzenia – służą jako miejsce, gdzie można przysiąść w upalny dzień, otwierając okna po przeciwnej stronie, co daje upragniony przewiew. W dawnych czasach często można było zobaczyć pranie suszące się na balkoniku.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Ta praktyka jest nadal żywa na niektórych obszarach, szczególnie tam, gdzie podzielono duże stare domy i nie wszyscy mieszkańcy mają dostęp do dachu. Tradycyjnie kolory były różne: od czerwonego przez niebieski po granatowy czy fioletowy, wyrażając indywidualizm właścicieli domów. Jednak zieleń, tak powszechna w wielu miejscach Valletty, była uważana za kolor „statusowy”. Obecnie można spotkać wszystkie kolory tęczy</a:t>
            </a: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Roboto"/>
              </a:rPr>
              <a:t>   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Roboto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52880" y="6364193"/>
            <a:ext cx="8138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https://www.wycieczkomania.pl/tajemnica-maltanskich-balkonow/</a:t>
            </a:r>
            <a:endParaRPr lang="pl-PL" sz="1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80" y="137222"/>
            <a:ext cx="4287557" cy="658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6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Domy 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Malcie mają swoich patronów, bardzo często zamiast numerów mają tylko tabliczki ze swoimi nazwami.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35456" r="-282" b="45229"/>
          <a:stretch/>
        </p:blipFill>
        <p:spPr>
          <a:xfrm>
            <a:off x="3754121" y="3367881"/>
            <a:ext cx="5064760" cy="2138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5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4094" y="152689"/>
            <a:ext cx="10515600" cy="2100984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Oblicze 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dzisiejszej Malty ukształtowali w znacznym stopniu rycerze zakonu św. Jana Chrzciciela. Pozostawili po sobie nie tylko potężne fortyfikacje, lecz 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także 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kościoły i pałace, a w nich 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cenne 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dzieła sztuki. Choć przez długi czas archipelag znajdował się pod panowaniem Wielkiej Brytanii, Maltańczycy są w przeważającej większości katolikami i współcześnie mówi się o nich często jako o najbardziej katolickim narodzie w Europie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murach oraz drzwiach wejściowych do każdego domu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znajdują się figurki 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świętych. </a:t>
            </a: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60" y="2253673"/>
            <a:ext cx="2991157" cy="357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ymbol zastępczy zawartości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17781" r="17439" b="20933"/>
          <a:stretch/>
        </p:blipFill>
        <p:spPr>
          <a:xfrm>
            <a:off x="8802255" y="2715491"/>
            <a:ext cx="1884218" cy="226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/>
          <a:stretch/>
        </p:blipFill>
        <p:spPr>
          <a:xfrm>
            <a:off x="1040753" y="2059709"/>
            <a:ext cx="2873616" cy="436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5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0" b="28277"/>
          <a:stretch/>
        </p:blipFill>
        <p:spPr>
          <a:xfrm>
            <a:off x="665017" y="849746"/>
            <a:ext cx="2133601" cy="492298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048000" y="2551837"/>
            <a:ext cx="80725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</a:rPr>
              <a:t>Ponad 150 lat kolonializmu brytyjskiego symbolizują dziś stojące </a:t>
            </a:r>
            <a:r>
              <a:rPr lang="pl-PL" sz="3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</a:rPr>
              <a:t>charakterystyczne czerwone budki telefoniczne, lewostronny ruch drogowy oraz powszechność języka angielskiego, który jest drugim językiem urzędowym kraju.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2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8460" y="632885"/>
            <a:ext cx="955938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Architektura i sztuka maltańska odzwierciedla różne kultury, które stykały się z archipelagiem maltańskim na przestrzeni wieków. </a:t>
            </a:r>
            <a:r>
              <a:rPr lang="pl-PL" dirty="0" smtClean="0"/>
              <a:t>Pierwsze większe budowle na Malcie – megalityczne świątynie budowano około 3600 r. p.n.e. Są to najstarsze stojące budowle w Europie i jedne z najstarszych na świecie - starsze niż piramidy egipskie.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20" y="2661921"/>
            <a:ext cx="5882640" cy="358599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68020" y="6247913"/>
            <a:ext cx="10855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Zdjęcie: </a:t>
            </a:r>
            <a:r>
              <a:rPr lang="pl-PL" dirty="0" err="1" smtClean="0"/>
              <a:t>Sudika</a:t>
            </a:r>
            <a:r>
              <a:rPr lang="pl-PL" dirty="0" smtClean="0"/>
              <a:t> - Praca własna, CC BY-SA 3.0, https://commons.wikimedia.org/w/index.php?curid=20446453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72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12240"/>
            <a:ext cx="11211560" cy="4754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Fenicjanie i Kartagińczycy ( 800-218 p.n.e.)</a:t>
            </a:r>
          </a:p>
          <a:p>
            <a:pPr marL="0" indent="0" algn="ctr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Starożytny Rzym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(218 p.n.e. – 454 n.e.),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barbarzyńcy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(454 – 533) i Bizancjum (533-870)</a:t>
            </a:r>
          </a:p>
          <a:p>
            <a:pPr marL="0" indent="0" algn="ctr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Arabowie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(870–1091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ctr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Sycylia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(1091–1530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ctr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Joannici (1530–1798) </a:t>
            </a:r>
          </a:p>
          <a:p>
            <a:pPr marL="0" indent="0" algn="ctr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Francja (1798–1800)</a:t>
            </a:r>
          </a:p>
          <a:p>
            <a:pPr marL="0" indent="0" algn="ctr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Wielka Brytania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(1800–1964)</a:t>
            </a:r>
          </a:p>
          <a:p>
            <a:pPr marL="0" indent="0" algn="ctr">
              <a:buNone/>
            </a:pPr>
            <a:endPara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Kolejno panowali na Malcie: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3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33120"/>
            <a:ext cx="10764520" cy="534384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 smtClean="0"/>
              <a:t>Fenicjanie przede wszystkim założyli i ufortyfikowali miasto Mdina. Ważne fortyfikacje powstały również w mieście Cittadella na Gozo, zbudowano również kilka wież i strażnic obserwacyjnych na wybrzeżu maltańskich wysp.</a:t>
            </a:r>
            <a:r>
              <a:rPr lang="pl-PL" b="1" dirty="0" smtClean="0"/>
              <a:t> </a:t>
            </a:r>
          </a:p>
          <a:p>
            <a:pPr algn="just"/>
            <a:r>
              <a:rPr lang="pl-PL" dirty="0" smtClean="0"/>
              <a:t>Okres rzymski wprowadził dekoracyjne mozaikowe podłogi, marmurowe kolumnady i klasyczne posągi. </a:t>
            </a:r>
          </a:p>
          <a:p>
            <a:pPr algn="just"/>
            <a:r>
              <a:rPr lang="pl-PL" dirty="0" smtClean="0"/>
              <a:t>Po upadku Zachodniego Cesarstwa Rzymskiego, Malta stała się częścią Cesarstwa Bizantyjskiego (533–870 r.), a później była pod panowaniem arabskim (870–1091 r). </a:t>
            </a:r>
            <a:endParaRPr lang="pl-PL" dirty="0" smtClean="0"/>
          </a:p>
          <a:p>
            <a:pPr algn="just"/>
            <a:r>
              <a:rPr lang="pl-PL" dirty="0" smtClean="0">
                <a:solidFill>
                  <a:prstClr val="black"/>
                </a:solidFill>
              </a:rPr>
              <a:t>Architektura </a:t>
            </a:r>
            <a:r>
              <a:rPr lang="pl-PL" dirty="0">
                <a:solidFill>
                  <a:prstClr val="black"/>
                </a:solidFill>
              </a:rPr>
              <a:t>maltańska rozkwitła podczas panowania </a:t>
            </a:r>
            <a:r>
              <a:rPr lang="pl-PL" dirty="0" smtClean="0">
                <a:solidFill>
                  <a:prstClr val="black"/>
                </a:solidFill>
              </a:rPr>
              <a:t>Joannitów, w latach -od </a:t>
            </a:r>
            <a:r>
              <a:rPr lang="pl-PL" dirty="0">
                <a:solidFill>
                  <a:prstClr val="black"/>
                </a:solidFill>
              </a:rPr>
              <a:t>1530 do 1798 </a:t>
            </a:r>
            <a:r>
              <a:rPr lang="pl-PL" dirty="0" err="1" smtClean="0">
                <a:solidFill>
                  <a:prstClr val="black"/>
                </a:solidFill>
              </a:rPr>
              <a:t>roku,z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dirty="0" err="1" smtClean="0">
                <a:solidFill>
                  <a:prstClr val="black"/>
                </a:solidFill>
              </a:rPr>
              <a:t>aczęto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dirty="0">
                <a:solidFill>
                  <a:prstClr val="black"/>
                </a:solidFill>
              </a:rPr>
              <a:t>budować w stylu renesansowym, a później </a:t>
            </a:r>
            <a:r>
              <a:rPr lang="pl-PL" dirty="0" smtClean="0">
                <a:solidFill>
                  <a:prstClr val="black"/>
                </a:solidFill>
              </a:rPr>
              <a:t>w </a:t>
            </a:r>
            <a:r>
              <a:rPr lang="pl-PL" dirty="0">
                <a:solidFill>
                  <a:prstClr val="black"/>
                </a:solidFill>
              </a:rPr>
              <a:t>barokowym. Joannici sprowadzali również włoskich i flamandzkich manierystycznych malarzy do dekoracji swoich pałaców i kościołów.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Prawie 300 lat obecności joannitów w tych stronach na zawsze wpisało się w historię archipelagu. Życzliwie przyjęty przez mieszkańców Wysp Maltańskich zakon potrafił wykorzystać ich strategiczne położenie i zbudował szereg fortyfikacji skutecznie chroniących przed atakami piratów i Turków. </a:t>
            </a:r>
            <a:endParaRPr lang="pl-PL" dirty="0" smtClean="0">
              <a:solidFill>
                <a:prstClr val="black"/>
              </a:solidFill>
            </a:endParaRPr>
          </a:p>
          <a:p>
            <a:pPr algn="just"/>
            <a:r>
              <a:rPr lang="pl-PL" dirty="0" smtClean="0">
                <a:solidFill>
                  <a:prstClr val="black"/>
                </a:solidFill>
              </a:rPr>
              <a:t>Po </a:t>
            </a:r>
            <a:r>
              <a:rPr lang="pl-PL" dirty="0">
                <a:solidFill>
                  <a:prstClr val="black"/>
                </a:solidFill>
              </a:rPr>
              <a:t>1800 roku Malta stała się częścią Imperium Brytyjskiego, zaczęto używać stylu </a:t>
            </a:r>
            <a:r>
              <a:rPr lang="pl-PL" dirty="0" smtClean="0">
                <a:solidFill>
                  <a:prstClr val="black"/>
                </a:solidFill>
              </a:rPr>
              <a:t>m.in. neoklasycystycznego i neogotyckiego.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52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Valletta – stolica Malty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39520"/>
            <a:ext cx="10515600" cy="49374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UNESCO wpisała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całe miasto (ponad 300 obiektów) na listę światowego dziedzictwa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kulturowego</a:t>
            </a:r>
          </a:p>
          <a:p>
            <a:pPr marL="0" indent="0" algn="just">
              <a:buNone/>
            </a:pPr>
            <a:r>
              <a:rPr lang="pl-PL" dirty="0" smtClean="0"/>
              <a:t>Historia </a:t>
            </a:r>
            <a:r>
              <a:rPr lang="pl-PL" dirty="0"/>
              <a:t>Valletty jest spleciona z dziejami Kawalerów Maltańskich, którzy decyzją cesarza rzymskiego Karola V w 1530 roku osiedlili się na Malcie. W dniu ich przybycia Valletta jeszcze nie istniała, a stolicą wyspy (i jedynym miastem z prawdziwego zdarzenia) była </a:t>
            </a:r>
            <a:r>
              <a:rPr lang="pl-PL" dirty="0" smtClean="0"/>
              <a:t>Mdina -ufortyfikowane </a:t>
            </a:r>
            <a:r>
              <a:rPr lang="pl-PL" dirty="0"/>
              <a:t>miasto leżące w centrum wyspy</a:t>
            </a:r>
            <a:r>
              <a:rPr lang="pl-PL" dirty="0" smtClean="0"/>
              <a:t>.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Dzięki Zakonowi nad naturalną zatoką Grand Harbour (Wielki Port) powstały Fort św. Anioła (pierwsza twierdza kawalerów maltańskich) i otoczony z trzech stron morzem Fort św.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Elma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b="1" dirty="0" smtClean="0"/>
              <a:t>przepiękne </a:t>
            </a:r>
            <a:r>
              <a:rPr lang="pl-PL" b="1" dirty="0"/>
              <a:t>pałace, wieże obserwacyjne</a:t>
            </a:r>
            <a:r>
              <a:rPr lang="pl-PL" dirty="0"/>
              <a:t>. Katedra w Valletcie pokryła się wspaniałymi freskami samego </a:t>
            </a:r>
            <a:r>
              <a:rPr lang="pl-PL" dirty="0" smtClean="0"/>
              <a:t>Caravaggio. </a:t>
            </a:r>
            <a:r>
              <a:rPr lang="pl-PL" b="1" dirty="0" smtClean="0"/>
              <a:t>Zakon </a:t>
            </a:r>
            <a:r>
              <a:rPr lang="pl-PL" b="1" dirty="0"/>
              <a:t>pozostawił po sobie mnóstwo perełek i spuściznę, która na zawsze już będzie częścią historii Malty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7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7640" cy="89471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Valletta – stolica Malty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wybrane zabytki</a:t>
            </a:r>
            <a:endParaRPr lang="pl-PL" dirty="0"/>
          </a:p>
        </p:txBody>
      </p:sp>
      <p:pic>
        <p:nvPicPr>
          <p:cNvPr id="8194" name="Picture 2" descr="https://rudeiczarne.pl/wp-content/uploads/2020/07/forty-na-malcie-vallet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00" y="1466215"/>
            <a:ext cx="8330920" cy="46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849400" y="6353176"/>
            <a:ext cx="8473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 smtClean="0"/>
              <a:t>https://rudeiczarne.pl/najpiekniejsze-forty-na-malcie-zakon-maltanski-na-malcie</a:t>
            </a:r>
            <a:r>
              <a:rPr lang="pl-PL" dirty="0" smtClean="0"/>
              <a:t>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67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819814"/>
            <a:ext cx="5201920" cy="335069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305041" y="4301420"/>
            <a:ext cx="3937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/>
              <a:t>Zajazd Kastylijski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528" y="819814"/>
            <a:ext cx="5157663" cy="3350691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605281" y="4439920"/>
            <a:ext cx="393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/>
              <a:t>Zatoka Grand Harbor</a:t>
            </a:r>
          </a:p>
          <a:p>
            <a:pPr algn="ctr"/>
            <a:r>
              <a:rPr lang="pl-PL" sz="1200" dirty="0" smtClean="0"/>
              <a:t>https://www.afar.com/places/vallettas-harbor-valletta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8206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70535" y="4754880"/>
            <a:ext cx="50800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Teatr </a:t>
            </a:r>
            <a:r>
              <a:rPr lang="pl-PL" b="1" dirty="0" err="1" smtClean="0"/>
              <a:t>Manoela</a:t>
            </a:r>
            <a:endParaRPr lang="pl-PL" b="1" dirty="0" smtClean="0"/>
          </a:p>
          <a:p>
            <a:pPr algn="ctr"/>
            <a:r>
              <a:rPr lang="pl-PL" sz="1100" dirty="0" smtClean="0"/>
              <a:t>https://www.podrozepoeuropie.pl/valletta</a:t>
            </a:r>
            <a:r>
              <a:rPr lang="pl-PL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pl-PL" sz="1100" dirty="0"/>
          </a:p>
        </p:txBody>
      </p:sp>
      <p:pic>
        <p:nvPicPr>
          <p:cNvPr id="4100" name="Picture 4" descr="!Teatr Manuela - Vallet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2" y="769937"/>
            <a:ext cx="5538915" cy="36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!Dolne ogrody Barrakka - monument Aleksandra Balla (Vallett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39" y="769937"/>
            <a:ext cx="5538916" cy="36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681155" y="46471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Ogrody </a:t>
            </a:r>
            <a:r>
              <a:rPr lang="pl-PL" b="1" dirty="0" err="1" smtClean="0"/>
              <a:t>Barrakka</a:t>
            </a:r>
            <a:endParaRPr lang="pl-PL" b="1" dirty="0" smtClean="0"/>
          </a:p>
          <a:p>
            <a:pPr algn="ctr"/>
            <a:r>
              <a:rPr lang="pl-PL" dirty="0"/>
              <a:t>https://www.podrozepoeuropie.pl/valletta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56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8800" y="1614805"/>
            <a:ext cx="6715760" cy="3343275"/>
          </a:xfrm>
        </p:spPr>
        <p:txBody>
          <a:bodyPr>
            <a:noAutofit/>
          </a:bodyPr>
          <a:lstStyle/>
          <a:p>
            <a:pPr algn="just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Największa i najważniejsza świątynia na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Malcie. Katedra św. Jana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Chrzciciela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Wybudowana w latach 1572-81 według projektu maltańskiego architekta 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Gerolamo Cassara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jako główna świątynia zakonu joannitów, jest pierwszym barokowym kościołem w Europie.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80" y="182880"/>
            <a:ext cx="3901440" cy="6532880"/>
          </a:xfrm>
        </p:spPr>
      </p:pic>
    </p:spTree>
    <p:extLst>
      <p:ext uri="{BB962C8B-B14F-4D97-AF65-F5344CB8AC3E}">
        <p14:creationId xmlns:p14="http://schemas.microsoft.com/office/powerpoint/2010/main" val="24581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492</Words>
  <Application>Microsoft Office PowerPoint</Application>
  <PresentationFormat>Panoramiczny</PresentationFormat>
  <Paragraphs>57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Poppins</vt:lpstr>
      <vt:lpstr>Roboto</vt:lpstr>
      <vt:lpstr>Motyw pakietu Office</vt:lpstr>
      <vt:lpstr>  Wielokulturowość  w architekturze i jej problematyka</vt:lpstr>
      <vt:lpstr>Prezentacja programu PowerPoint</vt:lpstr>
      <vt:lpstr>Kolejno panowali na Malcie:</vt:lpstr>
      <vt:lpstr>Prezentacja programu PowerPoint</vt:lpstr>
      <vt:lpstr>Valletta – stolica Malty</vt:lpstr>
      <vt:lpstr>Valletta – stolica Malty wybrane zabytki</vt:lpstr>
      <vt:lpstr>Prezentacja programu PowerPoint</vt:lpstr>
      <vt:lpstr>Prezentacja programu PowerPoint</vt:lpstr>
      <vt:lpstr>Największa i najważniejsza świątynia na Malcie. Katedra św. Jana Chrzciciela. Wybudowana w latach 1572-81 według projektu maltańskiego architekta Gerolamo Cassara, jako główna świątynia zakonu joannitów, jest pierwszym barokowym kościołem w Europie.</vt:lpstr>
      <vt:lpstr>  </vt:lpstr>
      <vt:lpstr>Mdina – Miasto Ciszy</vt:lpstr>
      <vt:lpstr>.</vt:lpstr>
      <vt:lpstr>Kolorowe drzwi</vt:lpstr>
      <vt:lpstr>Charakterystycznym ozdobnikiem drzwi są rzeźbione kołatki, oraz kolorowe, drewniane wykusze wywodzące się z tradycji architektury islamskiej, Zanim zaczęto używać kołatek, ludzie, by poinformować mieszkańców o swoim przybyciu, po prostu drapali w drzwi. Z czasem zaś maltańskie drzwi zaczęły być zdobione pięknymi kołatkami, które dały im duszę. Dawniej kołatki na drzwiach maltańskich domów miały symboliczne znaczenie. Nadawały nie tylko elegancji świadczyły o tym, jaki status społeczny mają mieszkańcy danego domu. Im bardziej urozmaicona kołatka, tym lepsza była sytuacja finansowa mieszkańców tego domu. Kołatki miały też świadczyć o tym, jacy ludzie mieszkają w domu – tj. jak wygląda ich higiena. Jeśli kołatka była wypolerowana na błysk, w środku na pewno mieszkali ludzie, którzy dbali o higienę.  </vt:lpstr>
      <vt:lpstr>Maltańskie balkony</vt:lpstr>
      <vt:lpstr>Prezentacja programu PowerPoint</vt:lpstr>
      <vt:lpstr>Prezentacja programu PowerPoint</vt:lpstr>
      <vt:lpstr>Oblicze dzisiejszej Malty ukształtowali w znacznym stopniu rycerze zakonu św. Jana Chrzciciela. Pozostawili po sobie nie tylko potężne fortyfikacje, lecz także kościoły i pałace, a w nich cenne dzieła sztuki. Choć przez długi czas archipelag znajdował się pod panowaniem Wielkiej Brytanii, Maltańczycy są w przeważającej większości katolikami i współcześnie mówi się o nich często jako o najbardziej katolickim narodzie w Europie. Na murach oraz drzwiach wejściowych do każdego domu znajdują się figurki świętych.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Wielokulturowość  w architekturze  i jej problematyka</dc:title>
  <dc:creator>Dyrektor</dc:creator>
  <cp:lastModifiedBy>Dyrektor</cp:lastModifiedBy>
  <cp:revision>41</cp:revision>
  <dcterms:created xsi:type="dcterms:W3CDTF">2021-11-12T20:54:42Z</dcterms:created>
  <dcterms:modified xsi:type="dcterms:W3CDTF">2021-11-13T13:27:29Z</dcterms:modified>
</cp:coreProperties>
</file>