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33D"/>
    <a:srgbClr val="F5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7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2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40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10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82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723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0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70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78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28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39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02F3FA9-41A7-41FF-910E-16107C434F8F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BEE0B4-0EF0-4A87-AD16-921D23A483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71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JAm5WfqCuM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logia.pl/wiedza/slowniki/leksykon-ekologii-i-ochrony-srodowiska/drapieznictwo" TargetMode="External"/><Relationship Id="rId2" Type="http://schemas.openxmlformats.org/officeDocument/2006/relationships/hyperlink" Target="https://www.ekologia.pl/wiedza/zwierzeta/pta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1085" y="1898468"/>
            <a:ext cx="9187543" cy="2970031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Gatunki owadów pożytecznych </a:t>
            </a:r>
            <a:r>
              <a:rPr lang="pl-PL" sz="4400" dirty="0"/>
              <a:t>o</a:t>
            </a:r>
            <a:r>
              <a:rPr lang="pl-PL" sz="4400" dirty="0" smtClean="0"/>
              <a:t>raz ich znaczenie w środowisku człowieka</a:t>
            </a:r>
            <a:br>
              <a:rPr lang="pl-PL" sz="4400" dirty="0" smtClean="0"/>
            </a:b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524000" y="5608319"/>
            <a:ext cx="409303" cy="200296"/>
          </a:xfrm>
        </p:spPr>
        <p:txBody>
          <a:bodyPr>
            <a:normAutofit fontScale="40000" lnSpcReduction="20000"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4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PSZCZOŁY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429038"/>
            <a:ext cx="7729728" cy="3101983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Pszczoły zawsze były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ważną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nieodłączną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częścią ekosystemu. Miliony lat ewolucji sprawiły, że wzajemne uzależnienie istnienia roślin owadopylnych i pszczół wyklucza brak jednego z nich w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ekosystemie.</a:t>
            </a:r>
          </a:p>
          <a:p>
            <a:r>
              <a:rPr lang="pl-PL" sz="2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Einstein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powiedział, że po wyginięciu pszczół ludziom pozostaną jeszcze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lata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egzystencji. Niestety nie był to koszmarny żart tylko wynik obserwacji i przemyśleń. Jeżeli istnienie ponad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roślin jest uzależnione od zapylania przez owady, to jak przyroda mogłaby bez nich funkcjonować? Jeżeli pszczoły wyginą to prawdopodobnie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nikt więcej nie zapyli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roślin. Taka wyrwa w łańcuchu pokarmowym będzie miała ogromne konsekwencje dla całej przyrody i nawet najlepsza symulacja komputerowa nie jest w stanie tego pokazać.</a:t>
            </a:r>
          </a:p>
        </p:txBody>
      </p:sp>
    </p:spTree>
    <p:extLst>
      <p:ext uri="{BB962C8B-B14F-4D97-AF65-F5344CB8AC3E}">
        <p14:creationId xmlns:p14="http://schemas.microsoft.com/office/powerpoint/2010/main" val="1705226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875" y="108549"/>
            <a:ext cx="2982686" cy="29826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78583" y="5215195"/>
            <a:ext cx="5560423" cy="716617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5A70B"/>
                </a:solidFill>
              </a:rPr>
              <a:t>🐝🐝🐝🐝</a:t>
            </a:r>
            <a:endParaRPr lang="pl-PL" b="1" dirty="0">
              <a:solidFill>
                <a:srgbClr val="F5A70B"/>
              </a:solidFill>
            </a:endParaRPr>
          </a:p>
        </p:txBody>
      </p:sp>
      <p:pic>
        <p:nvPicPr>
          <p:cNvPr id="4098" name="Picture 2" descr="CHROŃMY PSZCZOŁY! | Gmina SKOK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6" y="447582"/>
            <a:ext cx="6561194" cy="37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7" y="4087765"/>
            <a:ext cx="5062266" cy="24887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464" y="2079893"/>
            <a:ext cx="4294094" cy="28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4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Prezentację przygotowali</a:t>
            </a:r>
            <a:r>
              <a:rPr lang="pl-PL" dirty="0" smtClean="0">
                <a:solidFill>
                  <a:srgbClr val="FF0000"/>
                </a:solidFill>
              </a:rPr>
              <a:t>: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395728"/>
            <a:ext cx="8452104" cy="3371731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Arial Rounded MT Bold" panose="020F0704030504030204" pitchFamily="34" charset="0"/>
              </a:rPr>
              <a:t>Izabela </a:t>
            </a:r>
            <a:r>
              <a:rPr lang="pl-PL" sz="4400" dirty="0" err="1" smtClean="0">
                <a:latin typeface="Arial Rounded MT Bold" panose="020F0704030504030204" pitchFamily="34" charset="0"/>
              </a:rPr>
              <a:t>Trelka</a:t>
            </a:r>
            <a:endParaRPr lang="pl-PL" sz="4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pl-PL" sz="4400" dirty="0" smtClean="0">
                <a:latin typeface="Arial Rounded MT Bold" panose="020F0704030504030204" pitchFamily="34" charset="0"/>
              </a:rPr>
              <a:t>Klaudia Kwaśna</a:t>
            </a:r>
          </a:p>
          <a:p>
            <a:pPr algn="ctr"/>
            <a:r>
              <a:rPr lang="pl-PL" sz="4400" dirty="0" smtClean="0">
                <a:latin typeface="Arial Rounded MT Bold" panose="020F0704030504030204" pitchFamily="34" charset="0"/>
              </a:rPr>
              <a:t>Marcela </a:t>
            </a:r>
            <a:r>
              <a:rPr lang="pl-PL" sz="4400" dirty="0" err="1" smtClean="0">
                <a:latin typeface="Arial Rounded MT Bold" panose="020F0704030504030204" pitchFamily="34" charset="0"/>
              </a:rPr>
              <a:t>Homa</a:t>
            </a:r>
            <a:endParaRPr lang="pl-PL" sz="4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pl-PL" sz="4400" dirty="0" smtClean="0">
                <a:latin typeface="Arial Rounded MT Bold" panose="020F0704030504030204" pitchFamily="34" charset="0"/>
              </a:rPr>
              <a:t>Adrian Gilarski</a:t>
            </a:r>
          </a:p>
          <a:p>
            <a:pPr algn="ctr"/>
            <a:r>
              <a:rPr lang="pl-PL" sz="4400" dirty="0" smtClean="0">
                <a:latin typeface="Arial Rounded MT Bold" panose="020F0704030504030204" pitchFamily="34" charset="0"/>
              </a:rPr>
              <a:t>Natalia Florek</a:t>
            </a:r>
            <a:endParaRPr lang="pl-PL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3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904766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chemeClr val="accent5"/>
                </a:solidFill>
              </a:rPr>
              <a:t>Dziękujemy</a:t>
            </a:r>
            <a:br>
              <a:rPr lang="pl-PL" sz="8000" dirty="0" smtClean="0">
                <a:solidFill>
                  <a:schemeClr val="accent5"/>
                </a:solidFill>
              </a:rPr>
            </a:br>
            <a:r>
              <a:rPr lang="pl-PL" sz="8000" dirty="0" smtClean="0">
                <a:solidFill>
                  <a:schemeClr val="accent5"/>
                </a:solidFill>
              </a:rPr>
              <a:t>za</a:t>
            </a:r>
            <a:br>
              <a:rPr lang="pl-PL" sz="8000" dirty="0" smtClean="0">
                <a:solidFill>
                  <a:schemeClr val="accent5"/>
                </a:solidFill>
              </a:rPr>
            </a:br>
            <a:r>
              <a:rPr lang="pl-PL" sz="8000" dirty="0" smtClean="0">
                <a:solidFill>
                  <a:schemeClr val="accent5"/>
                </a:solidFill>
              </a:rPr>
              <a:t>uwagę</a:t>
            </a:r>
            <a:endParaRPr lang="pl-PL" sz="8000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0560" y="539931"/>
            <a:ext cx="10454640" cy="5495109"/>
          </a:xfrm>
        </p:spPr>
        <p:txBody>
          <a:bodyPr/>
          <a:lstStyle/>
          <a:p>
            <a:r>
              <a:rPr lang="pl-PL" dirty="0" smtClean="0"/>
              <a:t>                                                 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698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748" y="467043"/>
            <a:ext cx="5467241" cy="118872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B</a:t>
            </a:r>
            <a:r>
              <a:rPr lang="pl-PL" b="1" dirty="0" smtClean="0">
                <a:solidFill>
                  <a:schemeClr val="tx1"/>
                </a:solidFill>
              </a:rPr>
              <a:t>i</a:t>
            </a:r>
            <a:r>
              <a:rPr lang="pl-PL" b="1" dirty="0" smtClean="0">
                <a:solidFill>
                  <a:srgbClr val="FF0000"/>
                </a:solidFill>
              </a:rPr>
              <a:t>e</a:t>
            </a:r>
            <a:r>
              <a:rPr lang="pl-PL" b="1" dirty="0" smtClean="0">
                <a:solidFill>
                  <a:schemeClr val="tx1"/>
                </a:solidFill>
              </a:rPr>
              <a:t>d</a:t>
            </a:r>
            <a:r>
              <a:rPr lang="pl-PL" b="1" dirty="0" smtClean="0">
                <a:solidFill>
                  <a:srgbClr val="FF0000"/>
                </a:solidFill>
              </a:rPr>
              <a:t>r</a:t>
            </a:r>
            <a:r>
              <a:rPr lang="pl-PL" b="1" dirty="0" smtClean="0">
                <a:solidFill>
                  <a:schemeClr val="tx1"/>
                </a:solidFill>
              </a:rPr>
              <a:t>o</a:t>
            </a:r>
            <a:r>
              <a:rPr lang="pl-PL" b="1" dirty="0" smtClean="0">
                <a:solidFill>
                  <a:srgbClr val="FF0000"/>
                </a:solidFill>
              </a:rPr>
              <a:t>n</a:t>
            </a:r>
            <a:r>
              <a:rPr lang="pl-PL" b="1" dirty="0" smtClean="0">
                <a:solidFill>
                  <a:schemeClr val="tx1"/>
                </a:solidFill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a</a:t>
            </a:r>
            <a:r>
              <a:rPr lang="pl-PL" b="1" dirty="0">
                <a:solidFill>
                  <a:schemeClr val="tx1"/>
                </a:solidFill>
              </a:rPr>
              <a:t>🐞</a:t>
            </a: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655763"/>
            <a:ext cx="5495925" cy="3752850"/>
          </a:xfrm>
        </p:spPr>
        <p:txBody>
          <a:bodyPr>
            <a:noAutofit/>
          </a:bodyPr>
          <a:lstStyle/>
          <a:p>
            <a:r>
              <a:rPr lang="pl-PL" sz="3600" dirty="0"/>
              <a:t>Podstawowym pokarmem dorosłych </a:t>
            </a:r>
            <a:r>
              <a:rPr lang="pl-PL" sz="3600" b="1" i="1" dirty="0"/>
              <a:t>biedronek</a:t>
            </a:r>
            <a:r>
              <a:rPr lang="pl-PL" sz="3600" dirty="0"/>
              <a:t> i ich larw są </a:t>
            </a:r>
            <a:r>
              <a:rPr lang="pl-PL" sz="3600" dirty="0" smtClean="0">
                <a:solidFill>
                  <a:srgbClr val="FF0000"/>
                </a:solidFill>
              </a:rPr>
              <a:t>mszyce</a:t>
            </a:r>
            <a:r>
              <a:rPr lang="pl-PL" sz="3600" dirty="0" smtClean="0"/>
              <a:t> </a:t>
            </a:r>
            <a:r>
              <a:rPr lang="pl-PL" sz="3600" dirty="0"/>
              <a:t>ale te małe drapieżniki nie gardzą też </a:t>
            </a:r>
            <a:r>
              <a:rPr lang="pl-PL" sz="3600" b="1" dirty="0"/>
              <a:t>miodówkami</a:t>
            </a:r>
            <a:r>
              <a:rPr lang="pl-PL" sz="3600" dirty="0"/>
              <a:t>, </a:t>
            </a:r>
            <a:r>
              <a:rPr lang="pl-PL" sz="3600" b="1" dirty="0" smtClean="0"/>
              <a:t>mączlikami</a:t>
            </a:r>
            <a:r>
              <a:rPr lang="pl-PL" sz="3600" dirty="0" smtClean="0"/>
              <a:t> oraz </a:t>
            </a:r>
            <a:r>
              <a:rPr lang="pl-PL" sz="3600" b="1" dirty="0" smtClean="0"/>
              <a:t>czerwcami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1" y="181854"/>
            <a:ext cx="3151352" cy="317876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87" y="2551611"/>
            <a:ext cx="3446417" cy="34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1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49234" y="452846"/>
            <a:ext cx="10175966" cy="1561348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Biedronki</a:t>
            </a:r>
            <a:r>
              <a:rPr lang="pl-PL" sz="4000" dirty="0"/>
              <a:t> są niezastąpionymi sprzymierzeńcami ogrodnika w walce ze szkodnikami roślin.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561" y="2334410"/>
            <a:ext cx="5168953" cy="3440826"/>
          </a:xfrm>
          <a:prstGeom prst="rect">
            <a:avLst/>
          </a:prstGeom>
        </p:spPr>
      </p:pic>
      <p:pic>
        <p:nvPicPr>
          <p:cNvPr id="6" name="xJAm5WfqCu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66560" y="2569029"/>
            <a:ext cx="4751006" cy="26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2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WAŻKI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5" y="2638044"/>
            <a:ext cx="8358487" cy="3754047"/>
          </a:xfrm>
        </p:spPr>
        <p:txBody>
          <a:bodyPr>
            <a:normAutofit fontScale="77500" lnSpcReduction="20000"/>
          </a:bodyPr>
          <a:lstStyle/>
          <a:p>
            <a:r>
              <a:rPr lang="pl-PL" sz="2600" b="1" dirty="0">
                <a:solidFill>
                  <a:srgbClr val="000000"/>
                </a:solidFill>
                <a:latin typeface="Roboto"/>
              </a:rPr>
              <a:t>Mało kto z nas wie, że oprócz jerzyków, także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ważki podejmują walkę</a:t>
            </a:r>
            <a:r>
              <a:rPr lang="pl-PL" sz="2600" b="1" dirty="0">
                <a:solidFill>
                  <a:srgbClr val="000000"/>
                </a:solidFill>
                <a:latin typeface="Roboto"/>
              </a:rPr>
              <a:t> z uciążliwymi dla nas insektami, taki jak muchówki i komary. Warto zastanowić się kim są nasi sprzymierzeńcy</a:t>
            </a:r>
            <a:r>
              <a:rPr lang="pl-PL" sz="2600" b="1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endParaRPr lang="pl-PL" sz="2600" b="1" dirty="0">
              <a:solidFill>
                <a:srgbClr val="000000"/>
              </a:solidFill>
              <a:latin typeface="Roboto"/>
            </a:endParaRPr>
          </a:p>
          <a:p>
            <a:r>
              <a:rPr lang="pl-PL" sz="2400" b="1" dirty="0">
                <a:solidFill>
                  <a:srgbClr val="000000"/>
                </a:solidFill>
                <a:latin typeface="Roboto"/>
              </a:rPr>
              <a:t>Z pozoru ważki to delikatne owady. Patrząc na nie, mamy wrażenie, że wystarczy niewielki podmuch </a:t>
            </a:r>
            <a:r>
              <a:rPr lang="pl-PL" sz="2400" b="1" u="sng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wiatru</a:t>
            </a:r>
            <a:r>
              <a:rPr lang="pl-PL" sz="2400" b="1" dirty="0">
                <a:solidFill>
                  <a:srgbClr val="000000"/>
                </a:solidFill>
                <a:latin typeface="Roboto"/>
              </a:rPr>
              <a:t> i ważka kończy żywot. Cały sęk w tym, że pozory mylą, także w przypadku ważek. Ważki to owady, które są zdolne do zbrodni doskonałej. Nieco w swoich polowaniach przypominają 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/>
                <a:hlinkClick r:id="rId2"/>
              </a:rPr>
              <a:t>ptaki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 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Roboto"/>
                <a:hlinkClick r:id="rId3"/>
              </a:rPr>
              <a:t>drapieżne</a:t>
            </a:r>
            <a:r>
              <a:rPr lang="pl-PL" sz="2400" b="1" dirty="0">
                <a:solidFill>
                  <a:srgbClr val="000000"/>
                </a:solidFill>
                <a:latin typeface="Roboto"/>
              </a:rPr>
              <a:t>, są szybkie, zwinne, a przy tym bardzo dokładne. Jednak jest pewna różnica. Ważki, w przeciwieństwie do ptaków drapieżnych, zabijają subtelnie, bez rozlewu </a:t>
            </a:r>
            <a:r>
              <a:rPr lang="pl-PL" sz="2400" b="1" u="sng" dirty="0" smtClean="0">
                <a:solidFill>
                  <a:srgbClr val="FF0000"/>
                </a:solidFill>
                <a:latin typeface="Roboto"/>
              </a:rPr>
              <a:t>krwi</a:t>
            </a:r>
            <a:r>
              <a:rPr lang="pl-PL" sz="2400" b="1" dirty="0">
                <a:solidFill>
                  <a:srgbClr val="000000"/>
                </a:solidFill>
                <a:latin typeface="Roboto"/>
              </a:rPr>
              <a:t> oraz siania niepokoju wśród innych swoich ofiar.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90276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2231136" y="2153412"/>
            <a:ext cx="1609344" cy="772668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22" y="287753"/>
            <a:ext cx="3796938" cy="57400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287753"/>
            <a:ext cx="3317870" cy="41710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04" y="3056709"/>
            <a:ext cx="3743916" cy="35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0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" y="389926"/>
            <a:ext cx="7729728" cy="1188720"/>
          </a:xfrm>
        </p:spPr>
        <p:txBody>
          <a:bodyPr/>
          <a:lstStyle/>
          <a:p>
            <a:r>
              <a:rPr lang="pl-PL" dirty="0" smtClean="0">
                <a:solidFill>
                  <a:srgbClr val="2DD33D"/>
                </a:solidFill>
              </a:rPr>
              <a:t>skorki</a:t>
            </a:r>
            <a:endParaRPr lang="pl-PL" dirty="0">
              <a:solidFill>
                <a:srgbClr val="2DD33D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" y="1923941"/>
            <a:ext cx="7729728" cy="3101983"/>
          </a:xfrm>
        </p:spPr>
        <p:txBody>
          <a:bodyPr/>
          <a:lstStyle/>
          <a:p>
            <a:r>
              <a:rPr lang="pl-PL" sz="2000" b="1" dirty="0">
                <a:solidFill>
                  <a:srgbClr val="3E3027"/>
                </a:solidFill>
                <a:latin typeface="Open Sans"/>
              </a:rPr>
              <a:t>Zwane </a:t>
            </a:r>
            <a:r>
              <a:rPr lang="pl-PL" sz="2000" b="1" dirty="0" err="1">
                <a:solidFill>
                  <a:srgbClr val="2DD33D"/>
                </a:solidFill>
                <a:latin typeface="Open Sans"/>
              </a:rPr>
              <a:t>cęgoszami</a:t>
            </a:r>
            <a:r>
              <a:rPr lang="pl-PL" sz="2000" b="1" dirty="0">
                <a:solidFill>
                  <a:srgbClr val="3E3027"/>
                </a:solidFill>
                <a:latin typeface="Open Sans"/>
              </a:rPr>
              <a:t> lub </a:t>
            </a:r>
            <a:r>
              <a:rPr lang="pl-PL" sz="2000" b="1" dirty="0">
                <a:solidFill>
                  <a:srgbClr val="2DD33D"/>
                </a:solidFill>
                <a:latin typeface="Open Sans"/>
              </a:rPr>
              <a:t>szczypawicami</a:t>
            </a:r>
            <a:r>
              <a:rPr lang="pl-PL" sz="2000" b="1" dirty="0">
                <a:solidFill>
                  <a:srgbClr val="3E3027"/>
                </a:solidFill>
                <a:latin typeface="Open Sans"/>
              </a:rPr>
              <a:t>, żerują nocą zjadając różne stadia rozwojowe przeróżnych owadów, w szczególności mszyc. Warto na drzewach </a:t>
            </a:r>
            <a:r>
              <a:rPr lang="pl-PL" sz="2000" b="1" dirty="0">
                <a:solidFill>
                  <a:srgbClr val="2DD33D"/>
                </a:solidFill>
                <a:latin typeface="Open Sans"/>
              </a:rPr>
              <a:t>zawiesić doniczki z wiórami zawieszone do góry nogami</a:t>
            </a:r>
            <a:r>
              <a:rPr lang="pl-PL" sz="2000" b="1" dirty="0">
                <a:solidFill>
                  <a:srgbClr val="3E3027"/>
                </a:solidFill>
                <a:latin typeface="Open Sans"/>
              </a:rPr>
              <a:t>, w których chętnie zamieszkają skorki</a:t>
            </a:r>
            <a:r>
              <a:rPr lang="pl-PL" dirty="0">
                <a:solidFill>
                  <a:srgbClr val="3E3027"/>
                </a:solidFill>
                <a:latin typeface="Open Sans"/>
              </a:rPr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56" y="2934789"/>
            <a:ext cx="4512040" cy="26487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27" y="3622364"/>
            <a:ext cx="4218350" cy="28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6634" y="424543"/>
            <a:ext cx="7729728" cy="118872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Pająki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689463"/>
            <a:ext cx="10058400" cy="4345577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222222"/>
                </a:solidFill>
                <a:latin typeface="arial" panose="020B0604020202020204" pitchFamily="34" charset="0"/>
              </a:rPr>
              <a:t>Te stworzenia są bowiem bardzo 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pożyteczne</a:t>
            </a:r>
            <a:r>
              <a:rPr lang="pl-PL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nie tylko dla ekosystemu, ale i dla człowieka. Przede wszystkim </a:t>
            </a:r>
            <a:r>
              <a:rPr lang="pl-PL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pająki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 zjadają szkodniki</a:t>
            </a:r>
            <a:r>
              <a:rPr lang="pl-PL" sz="2000" b="1" dirty="0">
                <a:solidFill>
                  <a:srgbClr val="222222"/>
                </a:solidFill>
                <a:latin typeface="arial" panose="020B0604020202020204" pitchFamily="34" charset="0"/>
              </a:rPr>
              <a:t>. Nie tylko komary i muchy, ale również mole, skorki, a nawet karaczany. ... Na polach, gdzie nie używa się pestycydów, 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</a:rPr>
              <a:t>pająki</a:t>
            </a:r>
            <a:r>
              <a:rPr lang="pl-PL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potrafią wyjeść większość szkodników</a:t>
            </a:r>
            <a:r>
              <a:rPr lang="pl-PL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r="719" b="8180"/>
          <a:stretch/>
        </p:blipFill>
        <p:spPr>
          <a:xfrm>
            <a:off x="1541591" y="3058587"/>
            <a:ext cx="4732759" cy="3266729"/>
          </a:xfrm>
          <a:prstGeom prst="rect">
            <a:avLst/>
          </a:prstGeom>
        </p:spPr>
      </p:pic>
      <p:sp>
        <p:nvSpPr>
          <p:cNvPr id="5" name="AutoShape 2" descr="KĄTNIK WIĘKSZY. Pajęczak. Zwierzę - kątnik większy, pająk większy |  ekologi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KĄTNIK WIĘKSZY. Pajęczak. Zwierzę - kątnik większy, pająk większy |  ekologia.p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KĄTNIK WIĘKSZY. Pajęczak. Zwierzę - kątnik większy, pająk większy |  ekologia.pl"/>
          <p:cNvSpPr>
            <a:spLocks noChangeAspect="1" noChangeArrowheads="1"/>
          </p:cNvSpPr>
          <p:nvPr/>
        </p:nvSpPr>
        <p:spPr bwMode="auto">
          <a:xfrm>
            <a:off x="460375" y="160337"/>
            <a:ext cx="3188516" cy="31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6" y="3058587"/>
            <a:ext cx="4554583" cy="33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5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4" y="409304"/>
            <a:ext cx="4101737" cy="1027610"/>
          </a:xfrm>
        </p:spPr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ZŁOTOOKI</a:t>
            </a:r>
            <a:endParaRPr lang="pl-PL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6720" y="2098766"/>
            <a:ext cx="11242766" cy="451104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Black" panose="020B0A04020102020204" pitchFamily="34" charset="0"/>
              </a:rPr>
              <a:t>Złotooki są niezwykle </a:t>
            </a:r>
            <a:r>
              <a:rPr lang="pl-PL" sz="2000" dirty="0">
                <a:solidFill>
                  <a:srgbClr val="92D050"/>
                </a:solidFill>
                <a:latin typeface="Arial Black" panose="020B0A04020102020204" pitchFamily="34" charset="0"/>
              </a:rPr>
              <a:t>pożytecznymi</a:t>
            </a:r>
            <a:r>
              <a:rPr lang="pl-PL" sz="2000" dirty="0">
                <a:latin typeface="Arial Black" panose="020B0A04020102020204" pitchFamily="34" charset="0"/>
              </a:rPr>
              <a:t> owadami. Ich pokarmem są różne gatunki szkodników roślin. Warto o nie zadbać i w okresie zimowym chronić te delikatne owady</a:t>
            </a:r>
            <a:r>
              <a:rPr lang="pl-PL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pl-PL" sz="2000" dirty="0">
                <a:latin typeface="Arial Black" panose="020B0A04020102020204" pitchFamily="34" charset="0"/>
              </a:rPr>
              <a:t>Złotooki to ogólna nazwa owadów należących do rzędu sieciarek (</a:t>
            </a:r>
            <a:r>
              <a:rPr lang="pl-PL" sz="2000" dirty="0" err="1">
                <a:latin typeface="Arial Black" panose="020B0A04020102020204" pitchFamily="34" charset="0"/>
              </a:rPr>
              <a:t>Neuroptera</a:t>
            </a:r>
            <a:r>
              <a:rPr lang="pl-PL" sz="2000" dirty="0">
                <a:latin typeface="Arial Black" panose="020B0A04020102020204" pitchFamily="34" charset="0"/>
              </a:rPr>
              <a:t>). W Polsce występuje ok. </a:t>
            </a:r>
            <a:r>
              <a:rPr lang="pl-PL" sz="2000" dirty="0">
                <a:solidFill>
                  <a:srgbClr val="92D050"/>
                </a:solidFill>
                <a:latin typeface="Arial Black" panose="020B0A04020102020204" pitchFamily="34" charset="0"/>
              </a:rPr>
              <a:t>27 gatunków</a:t>
            </a:r>
            <a:r>
              <a:rPr lang="pl-PL" sz="2000" dirty="0">
                <a:latin typeface="Arial Black" panose="020B0A04020102020204" pitchFamily="34" charset="0"/>
              </a:rPr>
              <a:t>. Zasiedlają lasy i zadrzewienia w pobliżu siedzib ludzkich. Są to bardzo pożyteczne owady, gdyż ich larwy w sezonie wegetacyjnym żywią się m.in. mszycami, przędziorkami czerwcami, miodówkami oraz larwami zwójek. Potrafi w ciągu 2 tyg. zjeść </a:t>
            </a:r>
            <a:r>
              <a:rPr lang="pl-PL" sz="2000" dirty="0">
                <a:solidFill>
                  <a:srgbClr val="92D050"/>
                </a:solidFill>
                <a:latin typeface="Arial Black" panose="020B0A04020102020204" pitchFamily="34" charset="0"/>
              </a:rPr>
              <a:t>450</a:t>
            </a:r>
            <a:r>
              <a:rPr lang="pl-PL" sz="2000" dirty="0">
                <a:latin typeface="Arial Black" panose="020B0A04020102020204" pitchFamily="34" charset="0"/>
              </a:rPr>
              <a:t> mszyc.</a:t>
            </a:r>
          </a:p>
        </p:txBody>
      </p:sp>
    </p:spTree>
    <p:extLst>
      <p:ext uri="{BB962C8B-B14F-4D97-AF65-F5344CB8AC3E}">
        <p14:creationId xmlns:p14="http://schemas.microsoft.com/office/powerpoint/2010/main" val="3131385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53" y="600405"/>
            <a:ext cx="4627873" cy="41223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72" y="509393"/>
            <a:ext cx="6644228" cy="396286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55" y="3779157"/>
            <a:ext cx="3306128" cy="2476405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303418" y="4676278"/>
            <a:ext cx="4277241" cy="208146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tym zdjęciu możemy bliżej przyjrzeć się ich oczom i zrozumieć, skąd wzięła się nazwa.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1788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402</TotalTime>
  <Words>353</Words>
  <Application>Microsoft Office PowerPoint</Application>
  <PresentationFormat>Panoramiczny</PresentationFormat>
  <Paragraphs>30</Paragraphs>
  <Slides>13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Arial</vt:lpstr>
      <vt:lpstr>Arial Black</vt:lpstr>
      <vt:lpstr>Arial Rounded MT Bold</vt:lpstr>
      <vt:lpstr>Gill Sans MT</vt:lpstr>
      <vt:lpstr>Open Sans</vt:lpstr>
      <vt:lpstr>Roboto</vt:lpstr>
      <vt:lpstr>Parcel</vt:lpstr>
      <vt:lpstr>Gatunki owadów pożytecznych oraz ich znaczenie w środowisku człowieka </vt:lpstr>
      <vt:lpstr>Biedronka🐞  </vt:lpstr>
      <vt:lpstr>Biedronki są niezastąpionymi sprzymierzeńcami ogrodnika w walce ze szkodnikami roślin.</vt:lpstr>
      <vt:lpstr>WAŻKI</vt:lpstr>
      <vt:lpstr>.</vt:lpstr>
      <vt:lpstr>skorki</vt:lpstr>
      <vt:lpstr>Pająki</vt:lpstr>
      <vt:lpstr>ZŁOTOOKI</vt:lpstr>
      <vt:lpstr>Na tym zdjęciu możemy bliżej przyjrzeć się ich oczom i zrozumieć, skąd wzięła się nazwa.</vt:lpstr>
      <vt:lpstr>PSZCZOŁY</vt:lpstr>
      <vt:lpstr>🐝🐝🐝🐝</vt:lpstr>
      <vt:lpstr>Prezentację przygotowali: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Gatunki owadów pożytecznych oraz ich znaczenie w środowisku człowieka</dc:title>
  <dc:creator>gosc</dc:creator>
  <cp:lastModifiedBy>gosc</cp:lastModifiedBy>
  <cp:revision>24</cp:revision>
  <dcterms:created xsi:type="dcterms:W3CDTF">2020-10-03T10:58:20Z</dcterms:created>
  <dcterms:modified xsi:type="dcterms:W3CDTF">2020-11-03T14:55:45Z</dcterms:modified>
</cp:coreProperties>
</file>