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3" r:id="rId7"/>
    <p:sldId id="264" r:id="rId8"/>
    <p:sldId id="268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14" y="-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34B6-F9EE-4BB5-9EF7-FC2AEE496A79}" type="datetimeFigureOut">
              <a:rPr lang="sk-SK" smtClean="0"/>
              <a:pPr/>
              <a:t>27. 3. 2021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19D-2104-4A13-82E7-75F178818C1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102769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34B6-F9EE-4BB5-9EF7-FC2AEE496A79}" type="datetimeFigureOut">
              <a:rPr lang="sk-SK" smtClean="0"/>
              <a:pPr/>
              <a:t>27. 3. 2021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19D-2104-4A13-82E7-75F178818C1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919454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34B6-F9EE-4BB5-9EF7-FC2AEE496A79}" type="datetimeFigureOut">
              <a:rPr lang="sk-SK" smtClean="0"/>
              <a:pPr/>
              <a:t>27. 3. 2021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19D-2104-4A13-82E7-75F178818C1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15695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34B6-F9EE-4BB5-9EF7-FC2AEE496A79}" type="datetimeFigureOut">
              <a:rPr lang="sk-SK" smtClean="0"/>
              <a:pPr/>
              <a:t>27. 3. 2021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19D-2104-4A13-82E7-75F178818C1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421423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34B6-F9EE-4BB5-9EF7-FC2AEE496A79}" type="datetimeFigureOut">
              <a:rPr lang="sk-SK" smtClean="0"/>
              <a:pPr/>
              <a:t>27. 3. 2021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19D-2104-4A13-82E7-75F178818C1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328201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34B6-F9EE-4BB5-9EF7-FC2AEE496A79}" type="datetimeFigureOut">
              <a:rPr lang="sk-SK" smtClean="0"/>
              <a:pPr/>
              <a:t>27. 3. 2021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19D-2104-4A13-82E7-75F178818C1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907887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34B6-F9EE-4BB5-9EF7-FC2AEE496A79}" type="datetimeFigureOut">
              <a:rPr lang="sk-SK" smtClean="0"/>
              <a:pPr/>
              <a:t>27. 3. 2021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19D-2104-4A13-82E7-75F178818C1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815376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34B6-F9EE-4BB5-9EF7-FC2AEE496A79}" type="datetimeFigureOut">
              <a:rPr lang="sk-SK" smtClean="0"/>
              <a:pPr/>
              <a:t>27. 3. 2021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19D-2104-4A13-82E7-75F178818C1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028626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34B6-F9EE-4BB5-9EF7-FC2AEE496A79}" type="datetimeFigureOut">
              <a:rPr lang="sk-SK" smtClean="0"/>
              <a:pPr/>
              <a:t>27. 3. 2021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19D-2104-4A13-82E7-75F178818C1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250838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34B6-F9EE-4BB5-9EF7-FC2AEE496A79}" type="datetimeFigureOut">
              <a:rPr lang="sk-SK" smtClean="0"/>
              <a:pPr/>
              <a:t>27. 3. 2021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19D-2104-4A13-82E7-75F178818C1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688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34B6-F9EE-4BB5-9EF7-FC2AEE496A79}" type="datetimeFigureOut">
              <a:rPr lang="sk-SK" smtClean="0"/>
              <a:pPr/>
              <a:t>27. 3. 2021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19D-2104-4A13-82E7-75F178818C1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48307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5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F34B6-F9EE-4BB5-9EF7-FC2AEE496A79}" type="datetimeFigureOut">
              <a:rPr lang="sk-SK" smtClean="0"/>
              <a:pPr/>
              <a:t>27. 3. 2021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6219D-2104-4A13-82E7-75F178818C1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0722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8638" y="332399"/>
            <a:ext cx="8320447" cy="2387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k-SK" b="1" dirty="0" smtClean="0">
                <a:latin typeface="Comic Sans MS" panose="030F0702030302020204" pitchFamily="66" charset="0"/>
              </a:rPr>
              <a:t>Dievčatko z Krajiny Drakov</a:t>
            </a:r>
            <a:endParaRPr lang="sk-SK" b="1" dirty="0">
              <a:latin typeface="Comic Sans MS" panose="030F0702030302020204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6543" y="3060889"/>
            <a:ext cx="6484638" cy="520511"/>
          </a:xfrm>
        </p:spPr>
        <p:txBody>
          <a:bodyPr>
            <a:normAutofit/>
          </a:bodyPr>
          <a:lstStyle/>
          <a:p>
            <a:r>
              <a:rPr lang="sk-SK" sz="2800" b="1" dirty="0" smtClean="0">
                <a:latin typeface="Comic Sans MS" panose="030F0702030302020204" pitchFamily="66" charset="0"/>
              </a:rPr>
              <a:t>Igor </a:t>
            </a:r>
            <a:r>
              <a:rPr lang="sk-SK" sz="2800" b="1" dirty="0" err="1" smtClean="0">
                <a:latin typeface="Comic Sans MS" panose="030F0702030302020204" pitchFamily="66" charset="0"/>
              </a:rPr>
              <a:t>Molitor</a:t>
            </a:r>
            <a:r>
              <a:rPr lang="sk-SK" sz="2800" b="1" dirty="0" smtClean="0">
                <a:latin typeface="Comic Sans MS" panose="030F0702030302020204" pitchFamily="66" charset="0"/>
              </a:rPr>
              <a:t>, Muška </a:t>
            </a:r>
            <a:r>
              <a:rPr lang="sk-SK" sz="2800" b="1" dirty="0" err="1" smtClean="0">
                <a:latin typeface="Comic Sans MS" panose="030F0702030302020204" pitchFamily="66" charset="0"/>
              </a:rPr>
              <a:t>Molitorová</a:t>
            </a:r>
            <a:endParaRPr lang="sk-SK" sz="2800" b="1" dirty="0">
              <a:latin typeface="Comic Sans MS" panose="030F0702030302020204" pitchFamily="66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7529593" y="6337489"/>
            <a:ext cx="4662407" cy="520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 sz="2800" b="1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 descr="Výsledok vyhľadávania obrázkov pre dopyt drak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37893"/>
            <a:ext cx="6319372" cy="473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ok vyhľadávania obrázkov pre dopyt drak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6253" y="1541161"/>
            <a:ext cx="5255748" cy="455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054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8351" y="415008"/>
            <a:ext cx="10515600" cy="930834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smtClean="0">
                <a:latin typeface="Comic Sans MS" panose="030F0702030302020204" pitchFamily="66" charset="0"/>
              </a:rPr>
              <a:t>Dievčatko z Krajiny Drakov – Chrám duchov</a:t>
            </a:r>
            <a:endParaRPr lang="sk-SK" sz="3600" b="1" dirty="0"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309871" y="1345842"/>
            <a:ext cx="8744755" cy="551215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sk-SK" altLang="sk-SK" sz="2000" dirty="0" smtClean="0">
                <a:latin typeface="Comic Sans MS" panose="030F0702030302020204" pitchFamily="66" charset="0"/>
              </a:rPr>
              <a:t>Hoci je Chrám duchov už treťou knihou o Dievčatku bez mena, číta sa ako samostatný príbeh. Nie je dôležité, že hlavnou postavou je vtipná, vynaliezavá dievčinka.  V knihe sú opísané toľké dobrodružstvá, že si ju na jeden dych prečítajú aj </a:t>
            </a:r>
            <a:r>
              <a:rPr lang="sk-SK" altLang="sk-SK" sz="2000" dirty="0" err="1" smtClean="0">
                <a:latin typeface="Comic Sans MS" panose="030F0702030302020204" pitchFamily="66" charset="0"/>
              </a:rPr>
              <a:t>chlapci.Nebojácnej</a:t>
            </a:r>
            <a:r>
              <a:rPr lang="sk-SK" altLang="sk-SK" sz="2000" dirty="0" smtClean="0">
                <a:latin typeface="Comic Sans MS" panose="030F0702030302020204" pitchFamily="66" charset="0"/>
              </a:rPr>
              <a:t> dievčinke sa podarí vyslobodiť čarodejníka Merlina zo zakliatia a on jej za to prezradí, akým čarom môže oživiť svoju mŕtvu babku. Aby sa čarovanie vydarilo, musí Dievčatko navštíviť starobylý Chrám duchov. Tam na Dievčatko striehne obrovské nebezpečenstvo a tety majú naozaj čo robiť, aby Dievčatko zachránili. Aj </a:t>
            </a:r>
            <a:r>
              <a:rPr lang="sk-SK" altLang="sk-SK" sz="2000" dirty="0" err="1" smtClean="0">
                <a:latin typeface="Comic Sans MS" panose="030F0702030302020204" pitchFamily="66" charset="0"/>
              </a:rPr>
              <a:t>Merlinovo</a:t>
            </a:r>
            <a:r>
              <a:rPr lang="sk-SK" altLang="sk-SK" sz="2000" dirty="0" smtClean="0">
                <a:latin typeface="Comic Sans MS" panose="030F0702030302020204" pitchFamily="66" charset="0"/>
              </a:rPr>
              <a:t> vyslobodenie spôsobí v krajine </a:t>
            </a:r>
            <a:r>
              <a:rPr lang="sk-SK" altLang="sk-SK" sz="2000" dirty="0" err="1" smtClean="0">
                <a:latin typeface="Comic Sans MS" panose="030F0702030302020204" pitchFamily="66" charset="0"/>
              </a:rPr>
              <a:t>Mezzarthys</a:t>
            </a:r>
            <a:r>
              <a:rPr lang="sk-SK" altLang="sk-SK" sz="2000" dirty="0" smtClean="0">
                <a:latin typeface="Comic Sans MS" panose="030F0702030302020204" pitchFamily="66" charset="0"/>
              </a:rPr>
              <a:t> obrovský rozruch. Ukáže sa, že vôbec nie je tým dobrotivým čarodejníkom, za akého sa vydával... </a:t>
            </a:r>
            <a:endParaRPr lang="sk-SK" altLang="sk-SK" sz="2000" dirty="0">
              <a:latin typeface="Comic Sans MS" panose="030F0702030302020204" pitchFamily="66" charset="0"/>
            </a:endParaRPr>
          </a:p>
        </p:txBody>
      </p:sp>
      <p:pic>
        <p:nvPicPr>
          <p:cNvPr id="6" name="Picture 6" descr="Výsledok vyhľadávania obrázkov pre dopyt igor molitor muška molitorov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820" y="1571222"/>
            <a:ext cx="2819086" cy="459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648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425" y="315197"/>
            <a:ext cx="7541652" cy="930834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smtClean="0">
                <a:latin typeface="Comic Sans MS" panose="030F0702030302020204" pitchFamily="66" charset="0"/>
              </a:rPr>
              <a:t>Dievčatko z Krajiny Drakov</a:t>
            </a:r>
            <a:endParaRPr lang="sk-SK" sz="3600" b="1" dirty="0"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5155" y="1345842"/>
            <a:ext cx="11539471" cy="513223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sk-SK" altLang="sk-SK" sz="3200" b="1" dirty="0" smtClean="0">
                <a:latin typeface="Comic Sans MS" panose="030F0702030302020204" pitchFamily="66" charset="0"/>
              </a:rPr>
              <a:t>Lit. druh: </a:t>
            </a:r>
            <a:r>
              <a:rPr lang="sk-SK" altLang="sk-SK" sz="3200" dirty="0" smtClean="0">
                <a:latin typeface="Comic Sans MS" panose="030F0702030302020204" pitchFamily="66" charset="0"/>
              </a:rPr>
              <a:t>	epika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sk-SK" altLang="sk-SK" sz="3200" b="1" dirty="0" smtClean="0">
                <a:latin typeface="Comic Sans MS" panose="030F0702030302020204" pitchFamily="66" charset="0"/>
              </a:rPr>
              <a:t>Lit. </a:t>
            </a:r>
            <a:r>
              <a:rPr lang="sk-SK" altLang="sk-SK" sz="3200" b="1" smtClean="0">
                <a:latin typeface="Comic Sans MS" panose="030F0702030302020204" pitchFamily="66" charset="0"/>
              </a:rPr>
              <a:t>forma: </a:t>
            </a:r>
            <a:r>
              <a:rPr lang="sk-SK" altLang="sk-SK" sz="3200" b="1" dirty="0" smtClean="0">
                <a:latin typeface="Comic Sans MS" panose="030F0702030302020204" pitchFamily="66" charset="0"/>
              </a:rPr>
              <a:t>	</a:t>
            </a:r>
            <a:r>
              <a:rPr lang="sk-SK" altLang="sk-SK" sz="3200" dirty="0" smtClean="0">
                <a:latin typeface="Comic Sans MS" panose="030F0702030302020204" pitchFamily="66" charset="0"/>
              </a:rPr>
              <a:t>próza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sk-SK" altLang="sk-SK" sz="3200" b="1" dirty="0" smtClean="0">
                <a:latin typeface="Comic Sans MS" panose="030F0702030302020204" pitchFamily="66" charset="0"/>
              </a:rPr>
              <a:t>Lit. žáner: </a:t>
            </a:r>
            <a:r>
              <a:rPr lang="sk-SK" altLang="sk-SK" sz="3200" dirty="0" smtClean="0">
                <a:latin typeface="Comic Sans MS" panose="030F0702030302020204" pitchFamily="66" charset="0"/>
              </a:rPr>
              <a:t>	</a:t>
            </a:r>
            <a:r>
              <a:rPr lang="sk-SK" altLang="sk-SK" sz="3200" dirty="0" err="1" smtClean="0">
                <a:latin typeface="Comic Sans MS" panose="030F0702030302020204" pitchFamily="66" charset="0"/>
              </a:rPr>
              <a:t>fantasy</a:t>
            </a:r>
            <a:endParaRPr lang="sk-SK" altLang="sk-SK" sz="3200" dirty="0" smtClean="0">
              <a:latin typeface="Comic Sans MS" panose="030F0702030302020204" pitchFamily="66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sk-SK" altLang="sk-SK" sz="3200" b="1" dirty="0" smtClean="0">
                <a:latin typeface="Comic Sans MS" panose="030F0702030302020204" pitchFamily="66" charset="0"/>
              </a:rPr>
              <a:t>Téma: </a:t>
            </a:r>
            <a:r>
              <a:rPr lang="sk-SK" altLang="sk-SK" sz="3200" dirty="0" smtClean="0">
                <a:latin typeface="Comic Sans MS" panose="030F0702030302020204" pitchFamily="66" charset="0"/>
              </a:rPr>
              <a:t>		Dievčatko prichádza do krajiny </a:t>
            </a:r>
            <a:r>
              <a:rPr lang="sk-SK" altLang="sk-SK" sz="3200" dirty="0" err="1" smtClean="0">
                <a:latin typeface="Comic Sans MS" panose="030F0702030302020204" pitchFamily="66" charset="0"/>
              </a:rPr>
              <a:t>Mezzarthys</a:t>
            </a:r>
            <a:r>
              <a:rPr lang="sk-SK" altLang="sk-SK" sz="3200" dirty="0" smtClean="0">
                <a:latin typeface="Comic Sans MS" panose="030F0702030302020204" pitchFamily="66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sk-SK" altLang="sk-SK" sz="3200" b="1" dirty="0" smtClean="0">
                <a:latin typeface="Comic Sans MS" panose="030F0702030302020204" pitchFamily="66" charset="0"/>
              </a:rPr>
              <a:t>Idea: </a:t>
            </a:r>
            <a:r>
              <a:rPr lang="sk-SK" altLang="sk-SK" sz="3200" dirty="0" smtClean="0">
                <a:latin typeface="Comic Sans MS" panose="030F0702030302020204" pitchFamily="66" charset="0"/>
              </a:rPr>
              <a:t>		Dievčatko má splniť tajomnú úlohu v zápase 			so zlom. </a:t>
            </a:r>
            <a:endParaRPr lang="sk-SK" altLang="sk-SK" sz="32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Výsledok vyhľadávania obrázkov pre dopyt drak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824"/>
          <a:stretch/>
        </p:blipFill>
        <p:spPr bwMode="auto">
          <a:xfrm>
            <a:off x="7554822" y="450760"/>
            <a:ext cx="4378481" cy="377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260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latin typeface="Comic Sans MS" panose="030F0702030302020204" pitchFamily="66" charset="0"/>
              </a:rPr>
              <a:t>O autoroch...</a:t>
            </a:r>
            <a:endParaRPr lang="sk-SK" b="1" dirty="0"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sk-SK" dirty="0" smtClean="0">
                <a:latin typeface="Comic Sans MS" panose="030F0702030302020204" pitchFamily="66" charset="0"/>
              </a:rPr>
              <a:t> Igor a Muška </a:t>
            </a:r>
            <a:r>
              <a:rPr lang="sk-SK" dirty="0" err="1" smtClean="0">
                <a:latin typeface="Comic Sans MS" panose="030F0702030302020204" pitchFamily="66" charset="0"/>
              </a:rPr>
              <a:t>Molitorovci</a:t>
            </a:r>
            <a:r>
              <a:rPr lang="sk-SK" dirty="0" smtClean="0">
                <a:latin typeface="Comic Sans MS" panose="030F0702030302020204" pitchFamily="66" charset="0"/>
              </a:rPr>
              <a:t> sú manželia </a:t>
            </a:r>
          </a:p>
          <a:p>
            <a:pPr algn="just">
              <a:lnSpc>
                <a:spcPct val="150000"/>
              </a:lnSpc>
            </a:pPr>
            <a:r>
              <a:rPr lang="sk-SK" dirty="0">
                <a:latin typeface="Comic Sans MS" panose="030F0702030302020204" pitchFamily="66" charset="0"/>
              </a:rPr>
              <a:t> </a:t>
            </a:r>
            <a:r>
              <a:rPr lang="sk-SK" dirty="0" smtClean="0">
                <a:latin typeface="Comic Sans MS" panose="030F0702030302020204" pitchFamily="66" charset="0"/>
              </a:rPr>
              <a:t>narodili sa v Košiciach</a:t>
            </a:r>
          </a:p>
          <a:p>
            <a:pPr algn="just">
              <a:lnSpc>
                <a:spcPct val="150000"/>
              </a:lnSpc>
            </a:pPr>
            <a:r>
              <a:rPr lang="sk-SK" dirty="0">
                <a:latin typeface="Comic Sans MS" panose="030F0702030302020204" pitchFamily="66" charset="0"/>
              </a:rPr>
              <a:t> </a:t>
            </a:r>
            <a:r>
              <a:rPr lang="sk-SK" dirty="0" smtClean="0">
                <a:latin typeface="Comic Sans MS" panose="030F0702030302020204" pitchFamily="66" charset="0"/>
              </a:rPr>
              <a:t>od r. 1996 žijú v Sydney (Austrália)</a:t>
            </a:r>
          </a:p>
          <a:p>
            <a:pPr algn="just">
              <a:lnSpc>
                <a:spcPct val="150000"/>
              </a:lnSpc>
            </a:pPr>
            <a:r>
              <a:rPr lang="sk-SK" dirty="0">
                <a:latin typeface="Comic Sans MS" panose="030F0702030302020204" pitchFamily="66" charset="0"/>
              </a:rPr>
              <a:t> </a:t>
            </a:r>
            <a:r>
              <a:rPr lang="sk-SK" dirty="0" smtClean="0">
                <a:latin typeface="Comic Sans MS" panose="030F0702030302020204" pitchFamily="66" charset="0"/>
              </a:rPr>
              <a:t>pracujú ako architekti, ale venujú sa aj písaniu kníh pre deti a mládež</a:t>
            </a:r>
          </a:p>
          <a:p>
            <a:pPr algn="just">
              <a:lnSpc>
                <a:spcPct val="150000"/>
              </a:lnSpc>
            </a:pPr>
            <a:r>
              <a:rPr lang="sk-SK" dirty="0">
                <a:latin typeface="Comic Sans MS" panose="030F0702030302020204" pitchFamily="66" charset="0"/>
              </a:rPr>
              <a:t> </a:t>
            </a:r>
            <a:r>
              <a:rPr lang="sk-SK" dirty="0" smtClean="0">
                <a:latin typeface="Comic Sans MS" panose="030F0702030302020204" pitchFamily="66" charset="0"/>
              </a:rPr>
              <a:t>najznámejšia séria z ich tvorby sa nazýva </a:t>
            </a:r>
            <a:r>
              <a:rPr lang="sk-SK" b="1" i="1" dirty="0" smtClean="0">
                <a:latin typeface="Comic Sans MS" panose="030F0702030302020204" pitchFamily="66" charset="0"/>
              </a:rPr>
              <a:t>Dievčatko z Krajiny Drakov</a:t>
            </a:r>
            <a:endParaRPr lang="sk-SK" b="1" i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Výsledok vyhľadávania obrázkov pre dopyt igor molitor muška molitorov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8552" y="165794"/>
            <a:ext cx="1855050" cy="255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ok vyhľadávania obrázkov pre dopyt igor molitor muška molitorov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2464" y="1275007"/>
            <a:ext cx="1879785" cy="249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008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6380" y="146184"/>
            <a:ext cx="6077755" cy="1325563"/>
          </a:xfrm>
        </p:spPr>
        <p:txBody>
          <a:bodyPr/>
          <a:lstStyle/>
          <a:p>
            <a:pPr algn="ctr"/>
            <a:r>
              <a:rPr lang="sk-SK" b="1" dirty="0" smtClean="0">
                <a:latin typeface="Comic Sans MS" panose="030F0702030302020204" pitchFamily="66" charset="0"/>
              </a:rPr>
              <a:t>O knihe...</a:t>
            </a:r>
            <a:endParaRPr lang="sk-SK" b="1" dirty="0"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06380" y="1355837"/>
            <a:ext cx="6489879" cy="496769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sk-SK" dirty="0" smtClean="0">
                <a:latin typeface="Comic Sans MS" panose="030F0702030302020204" pitchFamily="66" charset="0"/>
              </a:rPr>
              <a:t> hoci autori žijú v Austrálii, väčšina opisov v knihe (najmä v prvej a druhej časti) pochádza z potuliek po Slovensku</a:t>
            </a:r>
          </a:p>
          <a:p>
            <a:pPr algn="just">
              <a:lnSpc>
                <a:spcPct val="150000"/>
              </a:lnSpc>
            </a:pPr>
            <a:r>
              <a:rPr lang="sk-SK" b="1" i="1" dirty="0">
                <a:latin typeface="Comic Sans MS" panose="030F0702030302020204" pitchFamily="66" charset="0"/>
              </a:rPr>
              <a:t> </a:t>
            </a:r>
            <a:r>
              <a:rPr lang="sk-SK" dirty="0" smtClean="0">
                <a:latin typeface="Comic Sans MS" panose="030F0702030302020204" pitchFamily="66" charset="0"/>
              </a:rPr>
              <a:t>najmä opisy Slovenského raja a okolia Dobšinej </a:t>
            </a:r>
          </a:p>
          <a:p>
            <a:pPr algn="just">
              <a:lnSpc>
                <a:spcPct val="150000"/>
              </a:lnSpc>
            </a:pPr>
            <a:r>
              <a:rPr lang="sk-SK" b="1" i="1" dirty="0">
                <a:latin typeface="Comic Sans MS" panose="030F0702030302020204" pitchFamily="66" charset="0"/>
              </a:rPr>
              <a:t> </a:t>
            </a:r>
            <a:r>
              <a:rPr lang="sk-SK" dirty="0" smtClean="0">
                <a:latin typeface="Comic Sans MS" panose="030F0702030302020204" pitchFamily="66" charset="0"/>
              </a:rPr>
              <a:t>túto sériu kníh vydáva vydavateľstvo </a:t>
            </a:r>
            <a:r>
              <a:rPr lang="sk-SK" dirty="0" err="1" smtClean="0">
                <a:latin typeface="Comic Sans MS" panose="030F0702030302020204" pitchFamily="66" charset="0"/>
              </a:rPr>
              <a:t>Ikar</a:t>
            </a:r>
            <a:r>
              <a:rPr lang="sk-SK" dirty="0" smtClean="0">
                <a:latin typeface="Comic Sans MS" panose="030F0702030302020204" pitchFamily="66" charset="0"/>
              </a:rPr>
              <a:t> (od r. 2005)</a:t>
            </a:r>
            <a:endParaRPr lang="sk-SK" b="1" i="1" dirty="0">
              <a:latin typeface="Comic Sans MS" panose="030F0702030302020204" pitchFamily="66" charset="0"/>
            </a:endParaRPr>
          </a:p>
        </p:txBody>
      </p:sp>
      <p:pic>
        <p:nvPicPr>
          <p:cNvPr id="3076" name="Picture 4" descr="Výsledok vyhľadávania obrázkov pre dopyt slovenský ra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7896" y="3201802"/>
            <a:ext cx="2883839" cy="350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Výsledok vyhľadávania obrázkov pre dopyt slovenský raj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2351"/>
          <a:stretch/>
        </p:blipFill>
        <p:spPr bwMode="auto">
          <a:xfrm>
            <a:off x="9357530" y="179783"/>
            <a:ext cx="2691684" cy="353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073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37335" y="113479"/>
            <a:ext cx="7327006" cy="1325563"/>
          </a:xfrm>
        </p:spPr>
        <p:txBody>
          <a:bodyPr/>
          <a:lstStyle/>
          <a:p>
            <a:pPr algn="ctr"/>
            <a:r>
              <a:rPr lang="sk-SK" b="1" dirty="0" err="1" smtClean="0">
                <a:latin typeface="Comic Sans MS" panose="030F0702030302020204" pitchFamily="66" charset="0"/>
              </a:rPr>
              <a:t>Fantasy</a:t>
            </a:r>
            <a:r>
              <a:rPr lang="sk-SK" b="1" dirty="0" smtClean="0">
                <a:latin typeface="Comic Sans MS" panose="030F0702030302020204" pitchFamily="66" charset="0"/>
              </a:rPr>
              <a:t> literatúra</a:t>
            </a:r>
            <a:endParaRPr lang="sk-SK" b="1" dirty="0"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337335" y="1258955"/>
            <a:ext cx="7327006" cy="5450938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60000"/>
              </a:lnSpc>
            </a:pPr>
            <a:r>
              <a:rPr lang="sk-SK" dirty="0" smtClean="0">
                <a:latin typeface="Comic Sans MS" panose="030F0702030302020204" pitchFamily="66" charset="0"/>
              </a:rPr>
              <a:t>druh literatúry, ktorá je populárna najmä u detí a mládeže</a:t>
            </a:r>
          </a:p>
          <a:p>
            <a:pPr algn="just">
              <a:lnSpc>
                <a:spcPct val="160000"/>
              </a:lnSpc>
            </a:pPr>
            <a:r>
              <a:rPr lang="sk-SK" dirty="0" err="1" smtClean="0">
                <a:latin typeface="Comic Sans MS" panose="030F0702030302020204" pitchFamily="66" charset="0"/>
              </a:rPr>
              <a:t>fantasy</a:t>
            </a:r>
            <a:r>
              <a:rPr lang="sk-SK" dirty="0" smtClean="0">
                <a:latin typeface="Comic Sans MS" panose="030F0702030302020204" pitchFamily="66" charset="0"/>
              </a:rPr>
              <a:t> mieša fantastické (neznáme, neskutočné, divné) s reálnosťou.</a:t>
            </a:r>
          </a:p>
          <a:p>
            <a:pPr algn="just">
              <a:lnSpc>
                <a:spcPct val="160000"/>
              </a:lnSpc>
            </a:pPr>
            <a:r>
              <a:rPr lang="sk-SK" dirty="0">
                <a:latin typeface="Comic Sans MS" panose="030F0702030302020204" pitchFamily="66" charset="0"/>
              </a:rPr>
              <a:t> </a:t>
            </a:r>
            <a:r>
              <a:rPr lang="sk-SK" dirty="0" smtClean="0">
                <a:latin typeface="Comic Sans MS" panose="030F0702030302020204" pitchFamily="66" charset="0"/>
              </a:rPr>
              <a:t>za zakladateľa sa považuje J. R. R. </a:t>
            </a:r>
            <a:r>
              <a:rPr lang="sk-SK" dirty="0" err="1" smtClean="0">
                <a:latin typeface="Comic Sans MS" panose="030F0702030302020204" pitchFamily="66" charset="0"/>
              </a:rPr>
              <a:t>Tolkien</a:t>
            </a:r>
            <a:r>
              <a:rPr lang="sk-SK" dirty="0" smtClean="0">
                <a:latin typeface="Comic Sans MS" panose="030F0702030302020204" pitchFamily="66" charset="0"/>
              </a:rPr>
              <a:t> so svojou knihou </a:t>
            </a:r>
            <a:r>
              <a:rPr lang="sk-SK" dirty="0" err="1" smtClean="0">
                <a:latin typeface="Comic Sans MS" panose="030F0702030302020204" pitchFamily="66" charset="0"/>
              </a:rPr>
              <a:t>Hobit</a:t>
            </a:r>
            <a:endParaRPr lang="sk-SK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60000"/>
              </a:lnSpc>
            </a:pPr>
            <a:r>
              <a:rPr lang="sk-SK" dirty="0" smtClean="0">
                <a:latin typeface="Comic Sans MS" panose="030F0702030302020204" pitchFamily="66" charset="0"/>
              </a:rPr>
              <a:t>dej, téma, prostredie a postavy sú fikciou autora</a:t>
            </a:r>
          </a:p>
          <a:p>
            <a:pPr algn="just">
              <a:lnSpc>
                <a:spcPct val="160000"/>
              </a:lnSpc>
            </a:pPr>
            <a:r>
              <a:rPr lang="sk-SK" sz="2800" dirty="0">
                <a:latin typeface="Comic Sans MS" panose="030F0702030302020204" pitchFamily="66" charset="0"/>
              </a:rPr>
              <a:t> </a:t>
            </a:r>
            <a:r>
              <a:rPr lang="sk-SK" sz="2800" dirty="0" smtClean="0">
                <a:latin typeface="Comic Sans MS" panose="030F0702030302020204" pitchFamily="66" charset="0"/>
              </a:rPr>
              <a:t>text vzniká na základe autorovej fantázie</a:t>
            </a:r>
          </a:p>
          <a:p>
            <a:pPr algn="just">
              <a:lnSpc>
                <a:spcPct val="160000"/>
              </a:lnSpc>
            </a:pPr>
            <a:r>
              <a:rPr lang="sk-SK" dirty="0">
                <a:latin typeface="Comic Sans MS" panose="030F0702030302020204" pitchFamily="66" charset="0"/>
              </a:rPr>
              <a:t> </a:t>
            </a:r>
            <a:r>
              <a:rPr lang="sk-SK" dirty="0" smtClean="0">
                <a:latin typeface="Comic Sans MS" panose="030F0702030302020204" pitchFamily="66" charset="0"/>
              </a:rPr>
              <a:t>historické udalosti autor prispôsobuje deju a svojim predstavám</a:t>
            </a:r>
            <a:endParaRPr lang="sk-SK" sz="28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Výsledok vyhľadávania obrázkov pre dopyt hob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537" y="776261"/>
            <a:ext cx="3776871" cy="563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977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latin typeface="Comic Sans MS" panose="030F0702030302020204" pitchFamily="66" charset="0"/>
              </a:rPr>
              <a:t>Dievčatko z Krajiny Drakov</a:t>
            </a:r>
            <a:endParaRPr lang="sk-SK" b="1" dirty="0"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sk-SK" dirty="0" smtClean="0">
                <a:latin typeface="Comic Sans MS" panose="030F0702030302020204" pitchFamily="66" charset="0"/>
              </a:rPr>
              <a:t> </a:t>
            </a:r>
            <a:r>
              <a:rPr lang="sk-SK" dirty="0" err="1" smtClean="0">
                <a:latin typeface="Comic Sans MS" panose="030F0702030302020204" pitchFamily="66" charset="0"/>
              </a:rPr>
              <a:t>fantasy</a:t>
            </a:r>
            <a:r>
              <a:rPr lang="sk-SK" dirty="0" smtClean="0">
                <a:latin typeface="Comic Sans MS" panose="030F0702030302020204" pitchFamily="66" charset="0"/>
              </a:rPr>
              <a:t> literatúra</a:t>
            </a:r>
          </a:p>
          <a:p>
            <a:pPr algn="just">
              <a:lnSpc>
                <a:spcPct val="150000"/>
              </a:lnSpc>
            </a:pPr>
            <a:r>
              <a:rPr lang="sk-SK" dirty="0">
                <a:latin typeface="Comic Sans MS" panose="030F0702030302020204" pitchFamily="66" charset="0"/>
              </a:rPr>
              <a:t> </a:t>
            </a:r>
            <a:r>
              <a:rPr lang="sk-SK" dirty="0" smtClean="0">
                <a:latin typeface="Comic Sans MS" panose="030F0702030302020204" pitchFamily="66" charset="0"/>
              </a:rPr>
              <a:t>určená pre mladých čitateľov</a:t>
            </a:r>
          </a:p>
          <a:p>
            <a:pPr algn="just">
              <a:lnSpc>
                <a:spcPct val="150000"/>
              </a:lnSpc>
            </a:pPr>
            <a:r>
              <a:rPr lang="sk-SK" dirty="0">
                <a:latin typeface="Comic Sans MS" panose="030F0702030302020204" pitchFamily="66" charset="0"/>
              </a:rPr>
              <a:t> </a:t>
            </a:r>
            <a:r>
              <a:rPr lang="sk-SK" dirty="0" smtClean="0">
                <a:latin typeface="Comic Sans MS" panose="030F0702030302020204" pitchFamily="66" charset="0"/>
              </a:rPr>
              <a:t>tri knihy: 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sk-SK" dirty="0">
                <a:latin typeface="Comic Sans MS" panose="030F0702030302020204" pitchFamily="66" charset="0"/>
              </a:rPr>
              <a:t>	</a:t>
            </a:r>
            <a:r>
              <a:rPr lang="sk-SK" sz="2800" dirty="0" smtClean="0">
                <a:latin typeface="Comic Sans MS" panose="030F0702030302020204" pitchFamily="66" charset="0"/>
              </a:rPr>
              <a:t>Dievčatko z Krajiny Drakov – </a:t>
            </a:r>
            <a:r>
              <a:rPr lang="sk-SK" sz="2800" dirty="0" err="1" smtClean="0">
                <a:latin typeface="Comic Sans MS" panose="030F0702030302020204" pitchFamily="66" charset="0"/>
              </a:rPr>
              <a:t>Mezzarthys</a:t>
            </a:r>
            <a:endParaRPr lang="sk-SK" sz="2800" dirty="0" smtClean="0">
              <a:latin typeface="Comic Sans MS" panose="030F0702030302020204" pitchFamily="66" charset="0"/>
            </a:endParaRP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sk-SK" sz="2800" dirty="0">
                <a:latin typeface="Comic Sans MS" panose="030F0702030302020204" pitchFamily="66" charset="0"/>
              </a:rPr>
              <a:t>	</a:t>
            </a:r>
            <a:r>
              <a:rPr lang="sk-SK" sz="2800" dirty="0" smtClean="0">
                <a:latin typeface="Comic Sans MS" panose="030F0702030302020204" pitchFamily="66" charset="0"/>
              </a:rPr>
              <a:t>Dievčatko z Krajiny Drakov – Tajomstvo </a:t>
            </a:r>
            <a:r>
              <a:rPr lang="sk-SK" sz="2800" dirty="0" err="1" smtClean="0">
                <a:latin typeface="Comic Sans MS" panose="030F0702030302020204" pitchFamily="66" charset="0"/>
              </a:rPr>
              <a:t>Legelynu</a:t>
            </a:r>
            <a:endParaRPr lang="sk-SK" sz="2800" dirty="0" smtClean="0">
              <a:latin typeface="Comic Sans MS" panose="030F0702030302020204" pitchFamily="66" charset="0"/>
            </a:endParaRP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sk-SK" sz="2800" dirty="0">
                <a:latin typeface="Comic Sans MS" panose="030F0702030302020204" pitchFamily="66" charset="0"/>
              </a:rPr>
              <a:t>	</a:t>
            </a:r>
            <a:r>
              <a:rPr lang="sk-SK" sz="2800" dirty="0" smtClean="0">
                <a:latin typeface="Comic Sans MS" panose="030F0702030302020204" pitchFamily="66" charset="0"/>
              </a:rPr>
              <a:t>Dievčatko z Krajiny Drakov – Chrám duchov</a:t>
            </a:r>
            <a:endParaRPr lang="sk-SK" sz="28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Výsledok vyhľadávania obrázkov pre dopyt igor molitor muška molitorov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820" y="128096"/>
            <a:ext cx="3309373" cy="532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ok vyhľadávania obrázkov pre dopyt igor molitor muška molitorov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0448" y="1027906"/>
            <a:ext cx="3503053" cy="565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ýsledok vyhľadávania obrázkov pre dopyt igor molitor muška molitorov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79756" y="190866"/>
            <a:ext cx="3480299" cy="566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323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latin typeface="Comic Sans MS" panose="030F0702030302020204" pitchFamily="66" charset="0"/>
              </a:rPr>
              <a:t>Dievčatko z Krajiny Drakov</a:t>
            </a:r>
            <a:endParaRPr lang="sk-SK" b="1" dirty="0"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74561" y="1851383"/>
            <a:ext cx="7545946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sk-SK" sz="2800" dirty="0" smtClean="0">
                <a:latin typeface="Comic Sans MS" panose="030F0702030302020204" pitchFamily="66" charset="0"/>
              </a:rPr>
              <a:t> táto kniha získala prvú cenu za najlepšiu knihu v súťaži ISTRON 2006</a:t>
            </a:r>
          </a:p>
          <a:p>
            <a:pPr algn="just">
              <a:lnSpc>
                <a:spcPct val="150000"/>
              </a:lnSpc>
            </a:pPr>
            <a:r>
              <a:rPr lang="sk-SK" dirty="0">
                <a:latin typeface="Comic Sans MS" panose="030F0702030302020204" pitchFamily="66" charset="0"/>
              </a:rPr>
              <a:t> </a:t>
            </a:r>
            <a:r>
              <a:rPr lang="sk-SK" dirty="0" smtClean="0">
                <a:latin typeface="Comic Sans MS" panose="030F0702030302020204" pitchFamily="66" charset="0"/>
              </a:rPr>
              <a:t>hlavné postavy: Dievčatko, </a:t>
            </a:r>
            <a:r>
              <a:rPr lang="sk-SK" dirty="0" err="1" smtClean="0">
                <a:latin typeface="Comic Sans MS" panose="030F0702030302020204" pitchFamily="66" charset="0"/>
              </a:rPr>
              <a:t>Seelia</a:t>
            </a:r>
            <a:r>
              <a:rPr lang="sk-SK" dirty="0" smtClean="0">
                <a:latin typeface="Comic Sans MS" panose="030F0702030302020204" pitchFamily="66" charset="0"/>
              </a:rPr>
              <a:t>, </a:t>
            </a:r>
            <a:r>
              <a:rPr lang="sk-SK" dirty="0" err="1" smtClean="0">
                <a:latin typeface="Comic Sans MS" panose="030F0702030302020204" pitchFamily="66" charset="0"/>
              </a:rPr>
              <a:t>Nanet</a:t>
            </a:r>
            <a:endParaRPr lang="sk-SK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sk-SK" sz="2800" dirty="0">
                <a:latin typeface="Comic Sans MS" panose="030F0702030302020204" pitchFamily="66" charset="0"/>
              </a:rPr>
              <a:t> </a:t>
            </a:r>
            <a:r>
              <a:rPr lang="sk-SK" sz="2800" dirty="0" smtClean="0">
                <a:latin typeface="Comic Sans MS" panose="030F0702030302020204" pitchFamily="66" charset="0"/>
              </a:rPr>
              <a:t>vedľajšie postavy: babka, </a:t>
            </a:r>
            <a:r>
              <a:rPr lang="sk-SK" sz="2800" dirty="0" err="1" smtClean="0">
                <a:latin typeface="Comic Sans MS" panose="030F0702030302020204" pitchFamily="66" charset="0"/>
              </a:rPr>
              <a:t>Dinita</a:t>
            </a:r>
            <a:r>
              <a:rPr lang="sk-SK" sz="2800" dirty="0" smtClean="0">
                <a:latin typeface="Comic Sans MS" panose="030F0702030302020204" pitchFamily="66" charset="0"/>
              </a:rPr>
              <a:t>, </a:t>
            </a:r>
            <a:r>
              <a:rPr lang="sk-SK" sz="2800" dirty="0" err="1" smtClean="0">
                <a:latin typeface="Comic Sans MS" panose="030F0702030302020204" pitchFamily="66" charset="0"/>
              </a:rPr>
              <a:t>Bazaltras</a:t>
            </a:r>
            <a:r>
              <a:rPr lang="sk-SK" sz="2800" dirty="0" smtClean="0">
                <a:latin typeface="Comic Sans MS" panose="030F0702030302020204" pitchFamily="66" charset="0"/>
              </a:rPr>
              <a:t>, </a:t>
            </a:r>
            <a:r>
              <a:rPr lang="sk-SK" sz="2800" dirty="0" err="1" smtClean="0">
                <a:latin typeface="Comic Sans MS" panose="030F0702030302020204" pitchFamily="66" charset="0"/>
              </a:rPr>
              <a:t>Hissatam</a:t>
            </a:r>
            <a:r>
              <a:rPr lang="sk-SK" sz="2800" dirty="0" smtClean="0">
                <a:latin typeface="Comic Sans MS" panose="030F0702030302020204" pitchFamily="66" charset="0"/>
              </a:rPr>
              <a:t>, </a:t>
            </a:r>
            <a:r>
              <a:rPr lang="sk-SK" sz="2800" dirty="0" err="1" smtClean="0">
                <a:latin typeface="Comic Sans MS" panose="030F0702030302020204" pitchFamily="66" charset="0"/>
              </a:rPr>
              <a:t>Frétés</a:t>
            </a:r>
            <a:r>
              <a:rPr lang="sk-SK" sz="2800" dirty="0" smtClean="0">
                <a:latin typeface="Comic Sans MS" panose="030F0702030302020204" pitchFamily="66" charset="0"/>
              </a:rPr>
              <a:t>, Krásny Kráľ</a:t>
            </a:r>
            <a:endParaRPr lang="sk-SK" sz="28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Výsledok vyhľadávania obrázkov pre dopyt pohár cena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4059" y="1690687"/>
            <a:ext cx="4007942" cy="504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327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3957" y="128789"/>
            <a:ext cx="10515600" cy="930834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smtClean="0">
                <a:latin typeface="Comic Sans MS" panose="030F0702030302020204" pitchFamily="66" charset="0"/>
              </a:rPr>
              <a:t>Dievčatko z Krajiny Drakov - </a:t>
            </a:r>
            <a:r>
              <a:rPr lang="sk-SK" sz="3600" b="1" dirty="0" err="1" smtClean="0">
                <a:latin typeface="Comic Sans MS" panose="030F0702030302020204" pitchFamily="66" charset="0"/>
              </a:rPr>
              <a:t>Mezzarthys</a:t>
            </a:r>
            <a:r>
              <a:rPr lang="sk-SK" sz="3600" b="1" dirty="0" smtClean="0">
                <a:latin typeface="Comic Sans MS" panose="030F0702030302020204" pitchFamily="66" charset="0"/>
              </a:rPr>
              <a:t> </a:t>
            </a:r>
            <a:endParaRPr lang="sk-SK" sz="3600" b="1" dirty="0"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33352" y="928125"/>
            <a:ext cx="9144000" cy="592987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sk-SK" sz="1800" dirty="0" smtClean="0">
                <a:latin typeface="Comic Sans MS" panose="030F0702030302020204" pitchFamily="66" charset="0"/>
              </a:rPr>
              <a:t>Dej sa odohráva na dvoch kontinentoch, ktoré v pradávnej minulosti tvorili jeden celok. Podľa legendy pred tisíckami rokov </a:t>
            </a:r>
            <a:r>
              <a:rPr lang="sk-SK" sz="1800" dirty="0" err="1" smtClean="0">
                <a:latin typeface="Comic Sans MS" panose="030F0702030302020204" pitchFamily="66" charset="0"/>
              </a:rPr>
              <a:t>Zamykač</a:t>
            </a:r>
            <a:r>
              <a:rPr lang="sk-SK" sz="1800" dirty="0" smtClean="0">
                <a:latin typeface="Comic Sans MS" panose="030F0702030302020204" pitchFamily="66" charset="0"/>
              </a:rPr>
              <a:t> času rozdelil Zem na dva kontinenty, ktoré existujú súbežne, ale dostať sa z jedného na druhý je veľmi ťažké. </a:t>
            </a:r>
            <a:r>
              <a:rPr lang="sk-SK" sz="1800" dirty="0" err="1" smtClean="0">
                <a:latin typeface="Comic Sans MS" panose="030F0702030302020204" pitchFamily="66" charset="0"/>
              </a:rPr>
              <a:t>Mezzarthys</a:t>
            </a:r>
            <a:r>
              <a:rPr lang="sk-SK" sz="1800" dirty="0" smtClean="0">
                <a:latin typeface="Comic Sans MS" panose="030F0702030302020204" pitchFamily="66" charset="0"/>
              </a:rPr>
              <a:t> je krajina, v ktorej žijú čarodejné bytosti a okrem ľudí je osídlená nadprirodzenými bytosťami. Čas tu plynie pomalšie. </a:t>
            </a:r>
            <a:r>
              <a:rPr lang="sk-SK" altLang="sk-SK" sz="1800" dirty="0" smtClean="0">
                <a:latin typeface="Comic Sans MS" panose="030F0702030302020204" pitchFamily="66" charset="0"/>
              </a:rPr>
              <a:t>Druhý kontinent, Krajina Drakov, je naša súčasná civilizácia. Najlepšiemu čarodejníkovi z </a:t>
            </a:r>
            <a:r>
              <a:rPr lang="sk-SK" altLang="sk-SK" sz="1800" dirty="0" err="1" smtClean="0">
                <a:latin typeface="Comic Sans MS" panose="030F0702030302020204" pitchFamily="66" charset="0"/>
              </a:rPr>
              <a:t>Mezzarthys</a:t>
            </a:r>
            <a:r>
              <a:rPr lang="sk-SK" altLang="sk-SK" sz="1800" dirty="0" smtClean="0">
                <a:latin typeface="Comic Sans MS" panose="030F0702030302020204" pitchFamily="66" charset="0"/>
              </a:rPr>
              <a:t> sa podarilo otvoriť časopriestorové tunely do Krajiny Drakov. Vtedy do nej ako dieťa ušla čarodejnica </a:t>
            </a:r>
            <a:r>
              <a:rPr lang="sk-SK" altLang="sk-SK" sz="1800" dirty="0" err="1" smtClean="0">
                <a:latin typeface="Comic Sans MS" panose="030F0702030302020204" pitchFamily="66" charset="0"/>
              </a:rPr>
              <a:t>Attanai</a:t>
            </a:r>
            <a:r>
              <a:rPr lang="sk-SK" altLang="sk-SK" sz="1800" dirty="0" smtClean="0">
                <a:latin typeface="Comic Sans MS" panose="030F0702030302020204" pitchFamily="66" charset="0"/>
              </a:rPr>
              <a:t>. Založila si tu rodinu, z ktorej jej zostala vnučka. </a:t>
            </a:r>
            <a:r>
              <a:rPr lang="sk-SK" altLang="sk-SK" sz="1800" dirty="0" err="1" smtClean="0">
                <a:latin typeface="Comic Sans MS" panose="030F0702030302020204" pitchFamily="66" charset="0"/>
              </a:rPr>
              <a:t>Attanai</a:t>
            </a:r>
            <a:r>
              <a:rPr lang="sk-SK" altLang="sk-SK" sz="1800" dirty="0" smtClean="0">
                <a:latin typeface="Comic Sans MS" panose="030F0702030302020204" pitchFamily="66" charset="0"/>
              </a:rPr>
              <a:t> ju pošle do </a:t>
            </a:r>
            <a:r>
              <a:rPr lang="sk-SK" altLang="sk-SK" sz="1800" dirty="0" err="1" smtClean="0">
                <a:latin typeface="Comic Sans MS" panose="030F0702030302020204" pitchFamily="66" charset="0"/>
              </a:rPr>
              <a:t>Mezzarthys</a:t>
            </a:r>
            <a:r>
              <a:rPr lang="sk-SK" altLang="sk-SK" sz="1800" dirty="0" smtClean="0">
                <a:latin typeface="Comic Sans MS" panose="030F0702030302020204" pitchFamily="66" charset="0"/>
              </a:rPr>
              <a:t> k svojim sestrám – mocným čarodejniciam. Zlá čarodejnica </a:t>
            </a:r>
            <a:r>
              <a:rPr lang="sk-SK" altLang="sk-SK" sz="1800" dirty="0" err="1" smtClean="0">
                <a:latin typeface="Comic Sans MS" panose="030F0702030302020204" pitchFamily="66" charset="0"/>
              </a:rPr>
              <a:t>Hissatam</a:t>
            </a:r>
            <a:r>
              <a:rPr lang="sk-SK" altLang="sk-SK" sz="1800" dirty="0" smtClean="0">
                <a:latin typeface="Comic Sans MS" panose="030F0702030302020204" pitchFamily="66" charset="0"/>
              </a:rPr>
              <a:t> chce jej vnučku využiť na získanie moci v </a:t>
            </a:r>
            <a:r>
              <a:rPr lang="sk-SK" altLang="sk-SK" sz="1800" dirty="0" err="1" smtClean="0">
                <a:latin typeface="Comic Sans MS" panose="030F0702030302020204" pitchFamily="66" charset="0"/>
              </a:rPr>
              <a:t>Mezzarthys</a:t>
            </a:r>
            <a:r>
              <a:rPr lang="sk-SK" altLang="sk-SK" sz="1800" dirty="0" smtClean="0">
                <a:latin typeface="Comic Sans MS" panose="030F0702030302020204" pitchFamily="66" charset="0"/>
              </a:rPr>
              <a:t>. (Podľa prastarých predpovedí môže čarodejnici k prevzatiu vlády dopomôcť dieťa...) Dievča si v novej krajine musí zvykať na nové príbuzné, odlišnú civilizáciu a orientovať sa v silách dobra a zla. Aby ju </a:t>
            </a:r>
            <a:r>
              <a:rPr lang="sk-SK" altLang="sk-SK" sz="1800" dirty="0" err="1" smtClean="0">
                <a:latin typeface="Comic Sans MS" panose="030F0702030302020204" pitchFamily="66" charset="0"/>
              </a:rPr>
              <a:t>Hissatam</a:t>
            </a:r>
            <a:r>
              <a:rPr lang="sk-SK" altLang="sk-SK" sz="1800" dirty="0" smtClean="0">
                <a:latin typeface="Comic Sans MS" panose="030F0702030302020204" pitchFamily="66" charset="0"/>
              </a:rPr>
              <a:t> nevypátrala, musí sa maskovať, nikto nesmie poznať jej meno, preto je pre všetkých iba Dievčatko.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sk-SK" sz="1800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Výsledok vyhľadávania obrázkov pre dopyt igor molitor muška molitorov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142" y="1507673"/>
            <a:ext cx="2634210" cy="42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220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5016" y="334851"/>
            <a:ext cx="10515600" cy="930834"/>
          </a:xfrm>
        </p:spPr>
        <p:txBody>
          <a:bodyPr>
            <a:noAutofit/>
          </a:bodyPr>
          <a:lstStyle/>
          <a:p>
            <a:pPr algn="ctr"/>
            <a:r>
              <a:rPr lang="sk-SK" sz="3200" b="1" dirty="0" smtClean="0">
                <a:latin typeface="Comic Sans MS" panose="030F0702030302020204" pitchFamily="66" charset="0"/>
              </a:rPr>
              <a:t>Dievčatko z Krajiny Drakov – Tajomstvo </a:t>
            </a:r>
            <a:r>
              <a:rPr lang="sk-SK" sz="3200" b="1" dirty="0" err="1" smtClean="0">
                <a:latin typeface="Comic Sans MS" panose="030F0702030302020204" pitchFamily="66" charset="0"/>
              </a:rPr>
              <a:t>Legelynu</a:t>
            </a:r>
            <a:endParaRPr lang="sk-SK" sz="3200" b="1" dirty="0"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108360" y="1498961"/>
            <a:ext cx="7714446" cy="522882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sk-SK" altLang="sk-SK" sz="2400" dirty="0" smtClean="0">
                <a:latin typeface="Comic Sans MS" panose="030F0702030302020204" pitchFamily="66" charset="0"/>
              </a:rPr>
              <a:t>Druhý diel fantazijného príbehu Dievčatka z Krajiny Drakov a jej </a:t>
            </a:r>
            <a:r>
              <a:rPr lang="sk-SK" altLang="sk-SK" sz="2400" dirty="0" err="1" smtClean="0">
                <a:latin typeface="Comic Sans MS" panose="030F0702030302020204" pitchFamily="66" charset="0"/>
              </a:rPr>
              <a:t>nezvyčaných</a:t>
            </a:r>
            <a:r>
              <a:rPr lang="sk-SK" altLang="sk-SK" sz="2400" dirty="0" smtClean="0">
                <a:latin typeface="Comic Sans MS" panose="030F0702030302020204" pitchFamily="66" charset="0"/>
              </a:rPr>
              <a:t> priateľov. Deti sa dozvedia, čo sa stalo s Dievčatkom a malým čarodejníckym učňom </a:t>
            </a:r>
            <a:r>
              <a:rPr lang="sk-SK" altLang="sk-SK" sz="2400" dirty="0" err="1" smtClean="0">
                <a:latin typeface="Comic Sans MS" panose="030F0702030302020204" pitchFamily="66" charset="0"/>
              </a:rPr>
              <a:t>Dereqom</a:t>
            </a:r>
            <a:r>
              <a:rPr lang="sk-SK" altLang="sk-SK" sz="2400" dirty="0" smtClean="0">
                <a:latin typeface="Comic Sans MS" panose="030F0702030302020204" pitchFamily="66" charset="0"/>
              </a:rPr>
              <a:t>. Dievčatko a </a:t>
            </a:r>
            <a:r>
              <a:rPr lang="sk-SK" altLang="sk-SK" sz="2400" dirty="0" err="1" smtClean="0">
                <a:latin typeface="Comic Sans MS" panose="030F0702030302020204" pitchFamily="66" charset="0"/>
              </a:rPr>
              <a:t>Dereq</a:t>
            </a:r>
            <a:r>
              <a:rPr lang="sk-SK" altLang="sk-SK" sz="2400" dirty="0" smtClean="0">
                <a:latin typeface="Comic Sans MS" panose="030F0702030302020204" pitchFamily="66" charset="0"/>
              </a:rPr>
              <a:t> budú musieť utekať a skrývať sa v divočine, budú hladovať i trpieť smädom, veštiť i kradnúť... Na úteku sa stretnú s mnohými nebezpečnými bytosťami. Dievčatko sa dokonca stretne zoči-voči so samotnou zlou čarodejnicou </a:t>
            </a:r>
            <a:r>
              <a:rPr lang="sk-SK" altLang="sk-SK" sz="2400" dirty="0" err="1" smtClean="0">
                <a:latin typeface="Comic Sans MS" panose="030F0702030302020204" pitchFamily="66" charset="0"/>
              </a:rPr>
              <a:t>Hissatam</a:t>
            </a:r>
            <a:r>
              <a:rPr lang="sk-SK" altLang="sk-SK" sz="2400" dirty="0" smtClean="0">
                <a:latin typeface="Comic Sans MS" panose="030F0702030302020204" pitchFamily="66" charset="0"/>
              </a:rPr>
              <a:t>! </a:t>
            </a:r>
            <a:endParaRPr lang="sk-SK" altLang="sk-SK" sz="2400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Výsledok vyhľadávania obrázkov pre dopyt igor molitor muška molitorov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666" y="1498961"/>
            <a:ext cx="3150814" cy="508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403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649</Words>
  <Application>Microsoft Office PowerPoint</Application>
  <PresentationFormat>Vlastná</PresentationFormat>
  <Paragraphs>42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Motív Office</vt:lpstr>
      <vt:lpstr>Dievčatko z Krajiny Drakov</vt:lpstr>
      <vt:lpstr>O autoroch...</vt:lpstr>
      <vt:lpstr>O knihe...</vt:lpstr>
      <vt:lpstr>Fantasy literatúra</vt:lpstr>
      <vt:lpstr>Dievčatko z Krajiny Drakov</vt:lpstr>
      <vt:lpstr>Dievčatko z Krajiny Drakov</vt:lpstr>
      <vt:lpstr>Dievčatko z Krajiny Drakov - Mezzarthys </vt:lpstr>
      <vt:lpstr>Snímka 8</vt:lpstr>
      <vt:lpstr>Dievčatko z Krajiny Drakov – Tajomstvo Legelynu</vt:lpstr>
      <vt:lpstr>Dievčatko z Krajiny Drakov – Chrám duchov</vt:lpstr>
      <vt:lpstr>Dievčatko z Krajiny Drakov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Dievčatko z Krajiny Drakov</dc:title>
  <dc:creator>ziak</dc:creator>
  <cp:lastModifiedBy>Ľudmila Jakabová</cp:lastModifiedBy>
  <cp:revision>65</cp:revision>
  <dcterms:created xsi:type="dcterms:W3CDTF">2020-03-24T19:43:12Z</dcterms:created>
  <dcterms:modified xsi:type="dcterms:W3CDTF">2021-03-27T19:11:26Z</dcterms:modified>
</cp:coreProperties>
</file>