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3" r:id="rId1"/>
  </p:sldMasterIdLst>
  <p:notesMasterIdLst>
    <p:notesMasterId r:id="rId27"/>
  </p:notesMasterIdLst>
  <p:handoutMasterIdLst>
    <p:handoutMasterId r:id="rId28"/>
  </p:handoutMasterIdLst>
  <p:sldIdLst>
    <p:sldId id="314" r:id="rId2"/>
    <p:sldId id="262" r:id="rId3"/>
    <p:sldId id="312" r:id="rId4"/>
    <p:sldId id="313" r:id="rId5"/>
    <p:sldId id="298" r:id="rId6"/>
    <p:sldId id="296" r:id="rId7"/>
    <p:sldId id="309" r:id="rId8"/>
    <p:sldId id="310" r:id="rId9"/>
    <p:sldId id="297" r:id="rId10"/>
    <p:sldId id="272" r:id="rId11"/>
    <p:sldId id="289" r:id="rId12"/>
    <p:sldId id="270" r:id="rId13"/>
    <p:sldId id="302" r:id="rId14"/>
    <p:sldId id="307" r:id="rId15"/>
    <p:sldId id="308" r:id="rId16"/>
    <p:sldId id="300" r:id="rId17"/>
    <p:sldId id="301" r:id="rId18"/>
    <p:sldId id="317" r:id="rId19"/>
    <p:sldId id="318" r:id="rId20"/>
    <p:sldId id="303" r:id="rId21"/>
    <p:sldId id="275" r:id="rId22"/>
    <p:sldId id="306" r:id="rId23"/>
    <p:sldId id="316" r:id="rId24"/>
    <p:sldId id="311" r:id="rId25"/>
    <p:sldId id="304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79CC93D-E52E-4D84-901B-11D7331DD495}">
          <p14:sldIdLst>
            <p14:sldId id="314"/>
          </p14:sldIdLst>
        </p14:section>
        <p14:section name="Prehľad a ciele" id="{ABA716BF-3A5C-4ADB-94C9-CFEF84EBA240}">
          <p14:sldIdLst>
            <p14:sldId id="262"/>
            <p14:sldId id="312"/>
            <p14:sldId id="313"/>
            <p14:sldId id="298"/>
            <p14:sldId id="296"/>
            <p14:sldId id="309"/>
            <p14:sldId id="310"/>
            <p14:sldId id="297"/>
            <p14:sldId id="272"/>
            <p14:sldId id="289"/>
            <p14:sldId id="270"/>
            <p14:sldId id="302"/>
            <p14:sldId id="307"/>
            <p14:sldId id="308"/>
            <p14:sldId id="300"/>
            <p14:sldId id="301"/>
            <p14:sldId id="317"/>
            <p14:sldId id="318"/>
            <p14:sldId id="303"/>
          </p14:sldIdLst>
        </p14:section>
        <p14:section name="Téma 1" id="{6D9936A3-3945-4757-BC8B-B5C252D8E036}">
          <p14:sldIdLst>
            <p14:sldId id="275"/>
          </p14:sldIdLst>
        </p14:section>
        <p14:section name="Záver a zhrnutie" id="{790CEF5B-569A-4C2F-BED5-750B08C0E5AD}">
          <p14:sldIdLst>
            <p14:sldId id="306"/>
            <p14:sldId id="316"/>
            <p14:sldId id="311"/>
            <p14:sldId id="304"/>
          </p14:sldIdLst>
        </p14:section>
        <p14:section name="Dodatok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FFA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3808" autoAdjust="0"/>
  </p:normalViewPr>
  <p:slideViewPr>
    <p:cSldViewPr>
      <p:cViewPr varScale="1">
        <p:scale>
          <a:sx n="70" d="100"/>
          <a:sy n="70" d="100"/>
        </p:scale>
        <p:origin x="18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57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sk-SK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sk-SK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sk-SK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sk-SK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sk-SK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sk-SK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</a:t>
          </a:r>
          <a:r>
            <a:rPr lang="sk-SK" sz="2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odbory trojročné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sk-SK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sk-SK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sk-SK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sk-SK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sk-SK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 odbory dvojročné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sk-SK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sk-SK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00000"/>
            </a:lnSpc>
          </a:pPr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Študijné odbory štvorročné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sk-SK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sk-SK" sz="3200"/>
        </a:p>
      </dgm:t>
    </dgm:pt>
    <dgm:pt modelId="{BA9E77A6-457F-4A28-8AD7-A4B2C0D2B1E2}">
      <dgm:prSet phldrT="[Text]" custT="1"/>
      <dgm:spPr/>
      <dgm:t>
        <a:bodyPr/>
        <a:lstStyle/>
        <a:p>
          <a:r>
            <a: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sk-SK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ACA59-0610-4C6F-A959-0270633DA53C}" type="sibTrans" cxnId="{8BB89C9C-7C21-48AC-B772-FAF02A2DF6A7}">
      <dgm:prSet/>
      <dgm:spPr/>
      <dgm:t>
        <a:bodyPr/>
        <a:lstStyle/>
        <a:p>
          <a:endParaRPr lang="sk-SK"/>
        </a:p>
      </dgm:t>
    </dgm:pt>
    <dgm:pt modelId="{CAF262C6-A505-4D17-9B7C-6F3C1DD10FFF}" type="parTrans" cxnId="{8BB89C9C-7C21-48AC-B772-FAF02A2DF6A7}">
      <dgm:prSet/>
      <dgm:spPr/>
      <dgm:t>
        <a:bodyPr/>
        <a:lstStyle/>
        <a:p>
          <a:endParaRPr lang="sk-SK"/>
        </a:p>
      </dgm:t>
    </dgm:pt>
    <dgm:pt modelId="{5BD01FD6-B6F4-470C-AAD7-60DF1546276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sk-SK" sz="4400" b="1" dirty="0" smtClean="0">
              <a:solidFill>
                <a:schemeClr val="bg1"/>
              </a:solidFill>
            </a:rPr>
            <a:t>5</a:t>
          </a:r>
        </a:p>
      </dgm:t>
    </dgm:pt>
    <dgm:pt modelId="{9BA0A9FA-6901-4819-9498-9B3444446A9C}" type="sibTrans" cxnId="{BD5B3C84-C0FF-4682-9C15-BC0FADA75454}">
      <dgm:prSet/>
      <dgm:spPr/>
      <dgm:t>
        <a:bodyPr/>
        <a:lstStyle/>
        <a:p>
          <a:endParaRPr lang="sk-SK"/>
        </a:p>
      </dgm:t>
    </dgm:pt>
    <dgm:pt modelId="{22FA00B7-E81F-452A-8E16-F8A155535A8C}" type="parTrans" cxnId="{BD5B3C84-C0FF-4682-9C15-BC0FADA75454}">
      <dgm:prSet/>
      <dgm:spPr/>
      <dgm:t>
        <a:bodyPr/>
        <a:lstStyle/>
        <a:p>
          <a:endParaRPr lang="sk-SK"/>
        </a:p>
      </dgm:t>
    </dgm:pt>
    <dgm:pt modelId="{A091175D-9CB1-4A8A-995D-327FF02A4BDB}">
      <dgm:prSet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Nadstavbové</a:t>
          </a:r>
          <a:r>
            <a:rPr lang="sk-SK" sz="2600" b="1" dirty="0" smtClean="0"/>
            <a:t> </a:t>
          </a:r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štúdium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348C1-FA93-430B-AEEB-B1ADAB6A1883}" type="parTrans" cxnId="{ABC87D89-6749-41CD-A08C-8C6F81B39F74}">
      <dgm:prSet/>
      <dgm:spPr/>
      <dgm:t>
        <a:bodyPr/>
        <a:lstStyle/>
        <a:p>
          <a:endParaRPr lang="sk-SK"/>
        </a:p>
      </dgm:t>
    </dgm:pt>
    <dgm:pt modelId="{C4B5478C-722A-4F78-ADE9-1E8AF4216DFD}" type="sibTrans" cxnId="{ABC87D89-6749-41CD-A08C-8C6F81B39F74}">
      <dgm:prSet/>
      <dgm:spPr/>
      <dgm:t>
        <a:bodyPr/>
        <a:lstStyle/>
        <a:p>
          <a:endParaRPr lang="sk-SK"/>
        </a:p>
      </dgm:t>
    </dgm:pt>
    <dgm:pt modelId="{5F61FF36-F585-49B0-8EDF-158CB217D268}">
      <dgm:prSet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Pomaturitné štúdium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08C9D-4799-4B97-820A-DD17A58BDDA5}" type="parTrans" cxnId="{747418D7-EE2D-4F03-8486-0187CA19B31B}">
      <dgm:prSet/>
      <dgm:spPr/>
      <dgm:t>
        <a:bodyPr/>
        <a:lstStyle/>
        <a:p>
          <a:endParaRPr lang="sk-SK"/>
        </a:p>
      </dgm:t>
    </dgm:pt>
    <dgm:pt modelId="{D8C4C1D6-3DAB-4372-A473-2E57E94374EC}" type="sibTrans" cxnId="{747418D7-EE2D-4F03-8486-0187CA19B31B}">
      <dgm:prSet/>
      <dgm:spPr/>
      <dgm:t>
        <a:bodyPr/>
        <a:lstStyle/>
        <a:p>
          <a:endParaRPr lang="sk-SK"/>
        </a:p>
      </dgm:t>
    </dgm:pt>
    <dgm:pt modelId="{C4827B4C-E262-49A0-B472-36D85A58EEE9}">
      <dgm:prSet custT="1"/>
      <dgm:spPr/>
      <dgm:t>
        <a:bodyPr/>
        <a:lstStyle/>
        <a:p>
          <a:r>
            <a:rPr lang="sk-SK" sz="4400" dirty="0" smtClean="0"/>
            <a:t>6</a:t>
          </a:r>
          <a:endParaRPr lang="sk-SK" sz="4400" dirty="0"/>
        </a:p>
      </dgm:t>
    </dgm:pt>
    <dgm:pt modelId="{CE6F78F3-0819-42E0-9D45-F8D39D71837F}" type="parTrans" cxnId="{8B462500-FA03-4983-B407-EABA290B8560}">
      <dgm:prSet/>
      <dgm:spPr/>
      <dgm:t>
        <a:bodyPr/>
        <a:lstStyle/>
        <a:p>
          <a:endParaRPr lang="sk-SK"/>
        </a:p>
      </dgm:t>
    </dgm:pt>
    <dgm:pt modelId="{66A7293A-C515-4B05-A818-11D5A46AFCCB}" type="sibTrans" cxnId="{8B462500-FA03-4983-B407-EABA290B8560}">
      <dgm:prSet/>
      <dgm:spPr/>
      <dgm:t>
        <a:bodyPr/>
        <a:lstStyle/>
        <a:p>
          <a:endParaRPr lang="sk-SK"/>
        </a:p>
      </dgm:t>
    </dgm:pt>
    <dgm:pt modelId="{D998A6BE-AC08-4083-BB8B-13C4DFBDB90F}">
      <dgm:prSet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Skrátené štúdium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473FB-9BCA-4AD9-BD92-5987CE94B6EF}" type="parTrans" cxnId="{42B0BF8B-AFCE-4034-ACDE-B9DA4AD8885D}">
      <dgm:prSet/>
      <dgm:spPr/>
      <dgm:t>
        <a:bodyPr/>
        <a:lstStyle/>
        <a:p>
          <a:endParaRPr lang="sk-SK"/>
        </a:p>
      </dgm:t>
    </dgm:pt>
    <dgm:pt modelId="{CF9C092C-BA38-48A7-8BDB-0AF80FB4910E}" type="sibTrans" cxnId="{42B0BF8B-AFCE-4034-ACDE-B9DA4AD8885D}">
      <dgm:prSet/>
      <dgm:spPr/>
      <dgm:t>
        <a:bodyPr/>
        <a:lstStyle/>
        <a:p>
          <a:endParaRPr lang="sk-SK"/>
        </a:p>
      </dgm:t>
    </dgm:pt>
    <dgm:pt modelId="{D1B7B9E2-27D8-4A5C-ABEF-00BA8073DA43}" type="pres">
      <dgm:prSet presAssocID="{F6FEADD9-F67D-41F5-BA4C-3C84956E7F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B9E864D4-C1CF-4B34-9007-F3A7566CE7FE}" type="pres">
      <dgm:prSet presAssocID="{74EE5CD8-078F-4590-BF9C-A341A294A016}" presName="linNode" presStyleCnt="0"/>
      <dgm:spPr/>
    </dgm:pt>
    <dgm:pt modelId="{94146AA2-C24D-4DD7-89FA-0F87EA7638FE}" type="pres">
      <dgm:prSet presAssocID="{74EE5CD8-078F-4590-BF9C-A341A294A01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998A574-9A1E-4FEC-A536-5A4280F41BAF}" type="pres">
      <dgm:prSet presAssocID="{74EE5CD8-078F-4590-BF9C-A341A294A01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A4FC176-F352-45D5-8D90-E558D1C97931}" type="pres">
      <dgm:prSet presAssocID="{CF9FB981-E6ED-4440-AC98-4E4E2ABA2C55}" presName="spacing" presStyleCnt="0"/>
      <dgm:spPr/>
    </dgm:pt>
    <dgm:pt modelId="{06C12963-EDED-44E1-83C0-092C088434BC}" type="pres">
      <dgm:prSet presAssocID="{AA046201-5C4D-445E-BF0B-5C6D2B0A1945}" presName="linNode" presStyleCnt="0"/>
      <dgm:spPr/>
    </dgm:pt>
    <dgm:pt modelId="{AF8AADE6-20F0-45A9-941E-3B3101D7EA23}" type="pres">
      <dgm:prSet presAssocID="{AA046201-5C4D-445E-BF0B-5C6D2B0A1945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9CEE5FB-C1D6-4A11-9D9E-BAF3E39228C2}" type="pres">
      <dgm:prSet presAssocID="{AA046201-5C4D-445E-BF0B-5C6D2B0A1945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1D29AD-1FEC-4FFE-B0FD-732674E1FB50}" type="pres">
      <dgm:prSet presAssocID="{40767EFF-7D52-4469-ACEE-7D28E67337E2}" presName="spacing" presStyleCnt="0"/>
      <dgm:spPr/>
    </dgm:pt>
    <dgm:pt modelId="{1DCBDB51-1CFD-4FC4-9784-CCC1B8D21B99}" type="pres">
      <dgm:prSet presAssocID="{D1776C8F-2B10-4075-8DF7-7F65AB725ED5}" presName="linNode" presStyleCnt="0"/>
      <dgm:spPr/>
    </dgm:pt>
    <dgm:pt modelId="{000577CF-A8AD-448B-87F4-C9B21C3434C6}" type="pres">
      <dgm:prSet presAssocID="{D1776C8F-2B10-4075-8DF7-7F65AB725ED5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D92476-F18B-4813-9D24-A507941E5D66}" type="pres">
      <dgm:prSet presAssocID="{D1776C8F-2B10-4075-8DF7-7F65AB725ED5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3E43EB-5D39-467E-AE03-B4070E533C53}" type="pres">
      <dgm:prSet presAssocID="{88B75C29-8054-417D-BCE3-878A55118F6D}" presName="spacing" presStyleCnt="0"/>
      <dgm:spPr/>
    </dgm:pt>
    <dgm:pt modelId="{13A4F8B8-3B3E-4B03-9083-EC6718535525}" type="pres">
      <dgm:prSet presAssocID="{BA9E77A6-457F-4A28-8AD7-A4B2C0D2B1E2}" presName="linNode" presStyleCnt="0"/>
      <dgm:spPr/>
    </dgm:pt>
    <dgm:pt modelId="{DABC2C65-A40C-41E6-940E-BC68760A7F48}" type="pres">
      <dgm:prSet presAssocID="{BA9E77A6-457F-4A28-8AD7-A4B2C0D2B1E2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1181A5-8441-4BA9-8907-F59BA0EEE50B}" type="pres">
      <dgm:prSet presAssocID="{BA9E77A6-457F-4A28-8AD7-A4B2C0D2B1E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63FA910-CCCB-44CE-A075-E37F100D7F71}" type="pres">
      <dgm:prSet presAssocID="{2C6ACA59-0610-4C6F-A959-0270633DA53C}" presName="spacing" presStyleCnt="0"/>
      <dgm:spPr/>
    </dgm:pt>
    <dgm:pt modelId="{AB16E140-25F9-4B84-9F33-BE279048A2B9}" type="pres">
      <dgm:prSet presAssocID="{5BD01FD6-B6F4-470C-AAD7-60DF1546276C}" presName="linNode" presStyleCnt="0"/>
      <dgm:spPr/>
    </dgm:pt>
    <dgm:pt modelId="{4482A224-A8DE-4D91-89D9-3DB5ECDD4758}" type="pres">
      <dgm:prSet presAssocID="{5BD01FD6-B6F4-470C-AAD7-60DF1546276C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C016CC-8215-4851-8CB5-25985001FB88}" type="pres">
      <dgm:prSet presAssocID="{5BD01FD6-B6F4-470C-AAD7-60DF1546276C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73BC15F-0149-4F26-AFC8-DA1DBE8D30F6}" type="pres">
      <dgm:prSet presAssocID="{9BA0A9FA-6901-4819-9498-9B3444446A9C}" presName="spacing" presStyleCnt="0"/>
      <dgm:spPr/>
    </dgm:pt>
    <dgm:pt modelId="{2BB51D87-04D3-46F4-BA2C-91FCA38AF164}" type="pres">
      <dgm:prSet presAssocID="{C4827B4C-E262-49A0-B472-36D85A58EEE9}" presName="linNode" presStyleCnt="0"/>
      <dgm:spPr/>
    </dgm:pt>
    <dgm:pt modelId="{49592FB1-89EB-4233-A37D-96CC193785D5}" type="pres">
      <dgm:prSet presAssocID="{C4827B4C-E262-49A0-B472-36D85A58EEE9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5E8B3AA-70FC-40F0-9CD0-9DE05F6496A8}" type="pres">
      <dgm:prSet presAssocID="{C4827B4C-E262-49A0-B472-36D85A58EEE9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BB89C9C-7C21-48AC-B772-FAF02A2DF6A7}" srcId="{F6FEADD9-F67D-41F5-BA4C-3C84956E7F46}" destId="{BA9E77A6-457F-4A28-8AD7-A4B2C0D2B1E2}" srcOrd="3" destOrd="0" parTransId="{CAF262C6-A505-4D17-9B7C-6F3C1DD10FFF}" sibTransId="{2C6ACA59-0610-4C6F-A959-0270633DA53C}"/>
    <dgm:cxn modelId="{86BC9446-8DCF-4C02-8A8A-BCA80025AC38}" type="presOf" srcId="{C4827B4C-E262-49A0-B472-36D85A58EEE9}" destId="{49592FB1-89EB-4233-A37D-96CC193785D5}" srcOrd="0" destOrd="0" presId="urn:microsoft.com/office/officeart/2005/8/layout/vList6"/>
    <dgm:cxn modelId="{23A8BCFA-17E2-4637-B9DB-ED6FD10DC37F}" type="presOf" srcId="{5F61FF36-F585-49B0-8EDF-158CB217D268}" destId="{F4C016CC-8215-4851-8CB5-25985001FB88}" srcOrd="0" destOrd="0" presId="urn:microsoft.com/office/officeart/2005/8/layout/vList6"/>
    <dgm:cxn modelId="{747418D7-EE2D-4F03-8486-0187CA19B31B}" srcId="{5BD01FD6-B6F4-470C-AAD7-60DF1546276C}" destId="{5F61FF36-F585-49B0-8EDF-158CB217D268}" srcOrd="0" destOrd="0" parTransId="{42508C9D-4799-4B97-820A-DD17A58BDDA5}" sibTransId="{D8C4C1D6-3DAB-4372-A473-2E57E94374EC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B2934B5E-7FB7-4A03-8998-E8F61B566C15}" type="presOf" srcId="{74EE5CD8-078F-4590-BF9C-A341A294A016}" destId="{94146AA2-C24D-4DD7-89FA-0F87EA7638FE}" srcOrd="0" destOrd="0" presId="urn:microsoft.com/office/officeart/2005/8/layout/vList6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D5B3C84-C0FF-4682-9C15-BC0FADA75454}" srcId="{F6FEADD9-F67D-41F5-BA4C-3C84956E7F46}" destId="{5BD01FD6-B6F4-470C-AAD7-60DF1546276C}" srcOrd="4" destOrd="0" parTransId="{22FA00B7-E81F-452A-8E16-F8A155535A8C}" sibTransId="{9BA0A9FA-6901-4819-9498-9B3444446A9C}"/>
    <dgm:cxn modelId="{6D9C0B9E-3758-492F-8E20-47A0D6AEE4E6}" type="presOf" srcId="{F6FEADD9-F67D-41F5-BA4C-3C84956E7F46}" destId="{D1B7B9E2-27D8-4A5C-ABEF-00BA8073DA43}" srcOrd="0" destOrd="0" presId="urn:microsoft.com/office/officeart/2005/8/layout/vList6"/>
    <dgm:cxn modelId="{ADD8875E-2F6A-4669-B6A5-7C40A7B0D1BE}" type="presOf" srcId="{BA9E77A6-457F-4A28-8AD7-A4B2C0D2B1E2}" destId="{DABC2C65-A40C-41E6-940E-BC68760A7F48}" srcOrd="0" destOrd="0" presId="urn:microsoft.com/office/officeart/2005/8/layout/vList6"/>
    <dgm:cxn modelId="{A88DBBDC-1755-4C2F-BF43-EFE6ABEE29E1}" type="presOf" srcId="{6BE4E373-0656-4EDC-821E-BE09C952B1F6}" destId="{8BD92476-F18B-4813-9D24-A507941E5D66}" srcOrd="0" destOrd="0" presId="urn:microsoft.com/office/officeart/2005/8/layout/vList6"/>
    <dgm:cxn modelId="{60F24A94-5184-4512-8000-5C3DAB2A566D}" type="presOf" srcId="{D1776C8F-2B10-4075-8DF7-7F65AB725ED5}" destId="{000577CF-A8AD-448B-87F4-C9B21C3434C6}" srcOrd="0" destOrd="0" presId="urn:microsoft.com/office/officeart/2005/8/layout/vList6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AB474E76-C4CB-4910-8612-80248600C138}" type="presOf" srcId="{C59269D0-92A5-481C-BA64-727AFB0DD545}" destId="{59CEE5FB-C1D6-4A11-9D9E-BAF3E39228C2}" srcOrd="0" destOrd="0" presId="urn:microsoft.com/office/officeart/2005/8/layout/vList6"/>
    <dgm:cxn modelId="{EB3FA317-DADA-4687-9063-4F92C6F6FBE2}" type="presOf" srcId="{1E4D3931-0DBD-4211-A24A-6AF364284B1E}" destId="{C998A574-9A1E-4FEC-A536-5A4280F41BAF}" srcOrd="0" destOrd="0" presId="urn:microsoft.com/office/officeart/2005/8/layout/vList6"/>
    <dgm:cxn modelId="{EB648925-8631-452C-B1E1-309F1F6C6F2B}" type="presOf" srcId="{AA046201-5C4D-445E-BF0B-5C6D2B0A1945}" destId="{AF8AADE6-20F0-45A9-941E-3B3101D7EA23}" srcOrd="0" destOrd="0" presId="urn:microsoft.com/office/officeart/2005/8/layout/vList6"/>
    <dgm:cxn modelId="{FE206151-28DB-4A9F-ACC1-EBC46D894482}" type="presOf" srcId="{D998A6BE-AC08-4083-BB8B-13C4DFBDB90F}" destId="{35E8B3AA-70FC-40F0-9CD0-9DE05F6496A8}" srcOrd="0" destOrd="0" presId="urn:microsoft.com/office/officeart/2005/8/layout/vList6"/>
    <dgm:cxn modelId="{ABC87D89-6749-41CD-A08C-8C6F81B39F74}" srcId="{BA9E77A6-457F-4A28-8AD7-A4B2C0D2B1E2}" destId="{A091175D-9CB1-4A8A-995D-327FF02A4BDB}" srcOrd="0" destOrd="0" parTransId="{A91348C1-FA93-430B-AEEB-B1ADAB6A1883}" sibTransId="{C4B5478C-722A-4F78-ADE9-1E8AF4216DFD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8B462500-FA03-4983-B407-EABA290B8560}" srcId="{F6FEADD9-F67D-41F5-BA4C-3C84956E7F46}" destId="{C4827B4C-E262-49A0-B472-36D85A58EEE9}" srcOrd="5" destOrd="0" parTransId="{CE6F78F3-0819-42E0-9D45-F8D39D71837F}" sibTransId="{66A7293A-C515-4B05-A818-11D5A46AFCCB}"/>
    <dgm:cxn modelId="{00B7A134-05B5-4661-B0E1-A6922528CEC0}" type="presOf" srcId="{A091175D-9CB1-4A8A-995D-327FF02A4BDB}" destId="{901181A5-8441-4BA9-8907-F59BA0EEE50B}" srcOrd="0" destOrd="0" presId="urn:microsoft.com/office/officeart/2005/8/layout/vList6"/>
    <dgm:cxn modelId="{F2ED005B-9DBE-4A2B-86BC-02A40906F002}" type="presOf" srcId="{5BD01FD6-B6F4-470C-AAD7-60DF1546276C}" destId="{4482A224-A8DE-4D91-89D9-3DB5ECDD4758}" srcOrd="0" destOrd="0" presId="urn:microsoft.com/office/officeart/2005/8/layout/vList6"/>
    <dgm:cxn modelId="{42B0BF8B-AFCE-4034-ACDE-B9DA4AD8885D}" srcId="{C4827B4C-E262-49A0-B472-36D85A58EEE9}" destId="{D998A6BE-AC08-4083-BB8B-13C4DFBDB90F}" srcOrd="0" destOrd="0" parTransId="{EC6473FB-9BCA-4AD9-BD92-5987CE94B6EF}" sibTransId="{CF9C092C-BA38-48A7-8BDB-0AF80FB4910E}"/>
    <dgm:cxn modelId="{B9751951-7DFA-4D7D-BABF-BD9E6D12862A}" type="presParOf" srcId="{D1B7B9E2-27D8-4A5C-ABEF-00BA8073DA43}" destId="{B9E864D4-C1CF-4B34-9007-F3A7566CE7FE}" srcOrd="0" destOrd="0" presId="urn:microsoft.com/office/officeart/2005/8/layout/vList6"/>
    <dgm:cxn modelId="{971CD990-9278-40E1-B3BB-E17D1A2163E2}" type="presParOf" srcId="{B9E864D4-C1CF-4B34-9007-F3A7566CE7FE}" destId="{94146AA2-C24D-4DD7-89FA-0F87EA7638FE}" srcOrd="0" destOrd="0" presId="urn:microsoft.com/office/officeart/2005/8/layout/vList6"/>
    <dgm:cxn modelId="{8B3DFAD1-3A97-45F7-89D7-B4516122F9DC}" type="presParOf" srcId="{B9E864D4-C1CF-4B34-9007-F3A7566CE7FE}" destId="{C998A574-9A1E-4FEC-A536-5A4280F41BAF}" srcOrd="1" destOrd="0" presId="urn:microsoft.com/office/officeart/2005/8/layout/vList6"/>
    <dgm:cxn modelId="{D66A36AD-FEC7-47B5-9755-41DBF0120357}" type="presParOf" srcId="{D1B7B9E2-27D8-4A5C-ABEF-00BA8073DA43}" destId="{4A4FC176-F352-45D5-8D90-E558D1C97931}" srcOrd="1" destOrd="0" presId="urn:microsoft.com/office/officeart/2005/8/layout/vList6"/>
    <dgm:cxn modelId="{B4AD4D78-D477-4706-9A93-149F03FBF3E8}" type="presParOf" srcId="{D1B7B9E2-27D8-4A5C-ABEF-00BA8073DA43}" destId="{06C12963-EDED-44E1-83C0-092C088434BC}" srcOrd="2" destOrd="0" presId="urn:microsoft.com/office/officeart/2005/8/layout/vList6"/>
    <dgm:cxn modelId="{3FA21109-C28B-416D-BFBE-BF570179F16F}" type="presParOf" srcId="{06C12963-EDED-44E1-83C0-092C088434BC}" destId="{AF8AADE6-20F0-45A9-941E-3B3101D7EA23}" srcOrd="0" destOrd="0" presId="urn:microsoft.com/office/officeart/2005/8/layout/vList6"/>
    <dgm:cxn modelId="{440D01D3-BB8B-441B-BACF-59323344F563}" type="presParOf" srcId="{06C12963-EDED-44E1-83C0-092C088434BC}" destId="{59CEE5FB-C1D6-4A11-9D9E-BAF3E39228C2}" srcOrd="1" destOrd="0" presId="urn:microsoft.com/office/officeart/2005/8/layout/vList6"/>
    <dgm:cxn modelId="{868F1091-C604-42AC-95A8-FFFA3FBBF873}" type="presParOf" srcId="{D1B7B9E2-27D8-4A5C-ABEF-00BA8073DA43}" destId="{7F1D29AD-1FEC-4FFE-B0FD-732674E1FB50}" srcOrd="3" destOrd="0" presId="urn:microsoft.com/office/officeart/2005/8/layout/vList6"/>
    <dgm:cxn modelId="{D88A4506-B6CE-4921-BDDB-8CAFD9DCE140}" type="presParOf" srcId="{D1B7B9E2-27D8-4A5C-ABEF-00BA8073DA43}" destId="{1DCBDB51-1CFD-4FC4-9784-CCC1B8D21B99}" srcOrd="4" destOrd="0" presId="urn:microsoft.com/office/officeart/2005/8/layout/vList6"/>
    <dgm:cxn modelId="{D62500FC-35F0-4F10-9804-DC437FD6319B}" type="presParOf" srcId="{1DCBDB51-1CFD-4FC4-9784-CCC1B8D21B99}" destId="{000577CF-A8AD-448B-87F4-C9B21C3434C6}" srcOrd="0" destOrd="0" presId="urn:microsoft.com/office/officeart/2005/8/layout/vList6"/>
    <dgm:cxn modelId="{C6CCA1C4-92E8-4747-B1EE-58AF328137CB}" type="presParOf" srcId="{1DCBDB51-1CFD-4FC4-9784-CCC1B8D21B99}" destId="{8BD92476-F18B-4813-9D24-A507941E5D66}" srcOrd="1" destOrd="0" presId="urn:microsoft.com/office/officeart/2005/8/layout/vList6"/>
    <dgm:cxn modelId="{59AC497A-37DD-4380-8527-42A25105048D}" type="presParOf" srcId="{D1B7B9E2-27D8-4A5C-ABEF-00BA8073DA43}" destId="{643E43EB-5D39-467E-AE03-B4070E533C53}" srcOrd="5" destOrd="0" presId="urn:microsoft.com/office/officeart/2005/8/layout/vList6"/>
    <dgm:cxn modelId="{7E1E12A6-2F45-4A3C-BF60-D972A739E4C5}" type="presParOf" srcId="{D1B7B9E2-27D8-4A5C-ABEF-00BA8073DA43}" destId="{13A4F8B8-3B3E-4B03-9083-EC6718535525}" srcOrd="6" destOrd="0" presId="urn:microsoft.com/office/officeart/2005/8/layout/vList6"/>
    <dgm:cxn modelId="{C4E8DA75-6401-4EA8-8828-62D79AE6A111}" type="presParOf" srcId="{13A4F8B8-3B3E-4B03-9083-EC6718535525}" destId="{DABC2C65-A40C-41E6-940E-BC68760A7F48}" srcOrd="0" destOrd="0" presId="urn:microsoft.com/office/officeart/2005/8/layout/vList6"/>
    <dgm:cxn modelId="{5AB62200-AA0F-4ED6-BC0F-3DE07C0D3BD4}" type="presParOf" srcId="{13A4F8B8-3B3E-4B03-9083-EC6718535525}" destId="{901181A5-8441-4BA9-8907-F59BA0EEE50B}" srcOrd="1" destOrd="0" presId="urn:microsoft.com/office/officeart/2005/8/layout/vList6"/>
    <dgm:cxn modelId="{416A6498-1505-4DCF-9456-E871F4A17BCF}" type="presParOf" srcId="{D1B7B9E2-27D8-4A5C-ABEF-00BA8073DA43}" destId="{763FA910-CCCB-44CE-A075-E37F100D7F71}" srcOrd="7" destOrd="0" presId="urn:microsoft.com/office/officeart/2005/8/layout/vList6"/>
    <dgm:cxn modelId="{B27F62D5-06AD-406A-AA47-37389EBFD092}" type="presParOf" srcId="{D1B7B9E2-27D8-4A5C-ABEF-00BA8073DA43}" destId="{AB16E140-25F9-4B84-9F33-BE279048A2B9}" srcOrd="8" destOrd="0" presId="urn:microsoft.com/office/officeart/2005/8/layout/vList6"/>
    <dgm:cxn modelId="{8FC091A8-9B0D-4614-A17F-348CECDF7EDB}" type="presParOf" srcId="{AB16E140-25F9-4B84-9F33-BE279048A2B9}" destId="{4482A224-A8DE-4D91-89D9-3DB5ECDD4758}" srcOrd="0" destOrd="0" presId="urn:microsoft.com/office/officeart/2005/8/layout/vList6"/>
    <dgm:cxn modelId="{BC9A2089-33D2-444D-9EC9-99D111FF9F7F}" type="presParOf" srcId="{AB16E140-25F9-4B84-9F33-BE279048A2B9}" destId="{F4C016CC-8215-4851-8CB5-25985001FB88}" srcOrd="1" destOrd="0" presId="urn:microsoft.com/office/officeart/2005/8/layout/vList6"/>
    <dgm:cxn modelId="{D8163EF5-FCA0-4609-A5F5-75CBE1D2D317}" type="presParOf" srcId="{D1B7B9E2-27D8-4A5C-ABEF-00BA8073DA43}" destId="{873BC15F-0149-4F26-AFC8-DA1DBE8D30F6}" srcOrd="9" destOrd="0" presId="urn:microsoft.com/office/officeart/2005/8/layout/vList6"/>
    <dgm:cxn modelId="{2E0DB717-BCB9-4233-A316-D7914E0C1FE4}" type="presParOf" srcId="{D1B7B9E2-27D8-4A5C-ABEF-00BA8073DA43}" destId="{2BB51D87-04D3-46F4-BA2C-91FCA38AF164}" srcOrd="10" destOrd="0" presId="urn:microsoft.com/office/officeart/2005/8/layout/vList6"/>
    <dgm:cxn modelId="{FED82BDE-DE90-4632-B8EC-CBB43F27AAB4}" type="presParOf" srcId="{2BB51D87-04D3-46F4-BA2C-91FCA38AF164}" destId="{49592FB1-89EB-4233-A37D-96CC193785D5}" srcOrd="0" destOrd="0" presId="urn:microsoft.com/office/officeart/2005/8/layout/vList6"/>
    <dgm:cxn modelId="{E47827F9-95A7-4208-9B95-1031FAE0DB9A}" type="presParOf" srcId="{2BB51D87-04D3-46F4-BA2C-91FCA38AF164}" destId="{35E8B3AA-70FC-40F0-9CD0-9DE05F6496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A574-9A1E-4FEC-A536-5A4280F41BAF}">
      <dsp:nvSpPr>
        <dsp:cNvPr id="0" name=""/>
        <dsp:cNvSpPr/>
      </dsp:nvSpPr>
      <dsp:spPr>
        <a:xfrm>
          <a:off x="3312367" y="549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80988" lvl="1" indent="-280988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Študijné odbory štvorročné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87078"/>
        <a:ext cx="4708966" cy="519172"/>
      </dsp:txXfrm>
    </dsp:sp>
    <dsp:sp modelId="{94146AA2-C24D-4DD7-89FA-0F87EA7638FE}">
      <dsp:nvSpPr>
        <dsp:cNvPr id="0" name=""/>
        <dsp:cNvSpPr/>
      </dsp:nvSpPr>
      <dsp:spPr>
        <a:xfrm>
          <a:off x="0" y="549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/>
            <a:t>1</a:t>
          </a:r>
        </a:p>
      </dsp:txBody>
      <dsp:txXfrm>
        <a:off x="33792" y="34341"/>
        <a:ext cx="3244784" cy="624646"/>
      </dsp:txXfrm>
    </dsp:sp>
    <dsp:sp modelId="{59CEE5FB-C1D6-4A11-9D9E-BAF3E39228C2}">
      <dsp:nvSpPr>
        <dsp:cNvPr id="0" name=""/>
        <dsp:cNvSpPr/>
      </dsp:nvSpPr>
      <dsp:spPr>
        <a:xfrm>
          <a:off x="3312367" y="762002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952669"/>
            <a:satOff val="-2924"/>
            <a:lumOff val="209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952669"/>
              <a:satOff val="-2924"/>
              <a:lumOff val="20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</a:t>
          </a:r>
          <a:r>
            <a:rPr lang="sk-SK" sz="2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odbory trojročné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848531"/>
        <a:ext cx="4708966" cy="519172"/>
      </dsp:txXfrm>
    </dsp:sp>
    <dsp:sp modelId="{AF8AADE6-20F0-45A9-941E-3B3101D7EA23}">
      <dsp:nvSpPr>
        <dsp:cNvPr id="0" name=""/>
        <dsp:cNvSpPr/>
      </dsp:nvSpPr>
      <dsp:spPr>
        <a:xfrm>
          <a:off x="0" y="762002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968541"/>
                <a:satOff val="-4732"/>
                <a:lumOff val="17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968541"/>
                <a:satOff val="-4732"/>
                <a:lumOff val="17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968541"/>
                <a:satOff val="-4732"/>
                <a:lumOff val="17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/>
            <a:t>2</a:t>
          </a:r>
        </a:p>
      </dsp:txBody>
      <dsp:txXfrm>
        <a:off x="33792" y="795794"/>
        <a:ext cx="3244784" cy="624646"/>
      </dsp:txXfrm>
    </dsp:sp>
    <dsp:sp modelId="{8BD92476-F18B-4813-9D24-A507941E5D66}">
      <dsp:nvSpPr>
        <dsp:cNvPr id="0" name=""/>
        <dsp:cNvSpPr/>
      </dsp:nvSpPr>
      <dsp:spPr>
        <a:xfrm>
          <a:off x="3312367" y="1523455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905339"/>
            <a:satOff val="-5848"/>
            <a:lumOff val="418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1905339"/>
              <a:satOff val="-5848"/>
              <a:lumOff val="4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 odbory dvojročné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1609984"/>
        <a:ext cx="4708966" cy="519172"/>
      </dsp:txXfrm>
    </dsp:sp>
    <dsp:sp modelId="{000577CF-A8AD-448B-87F4-C9B21C3434C6}">
      <dsp:nvSpPr>
        <dsp:cNvPr id="0" name=""/>
        <dsp:cNvSpPr/>
      </dsp:nvSpPr>
      <dsp:spPr>
        <a:xfrm>
          <a:off x="0" y="1523455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1937082"/>
                <a:satOff val="-9464"/>
                <a:lumOff val="35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1937082"/>
                <a:satOff val="-9464"/>
                <a:lumOff val="35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1937082"/>
                <a:satOff val="-9464"/>
                <a:lumOff val="35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/>
            <a:t>3</a:t>
          </a:r>
        </a:p>
      </dsp:txBody>
      <dsp:txXfrm>
        <a:off x="33792" y="1557247"/>
        <a:ext cx="3244784" cy="624646"/>
      </dsp:txXfrm>
    </dsp:sp>
    <dsp:sp modelId="{901181A5-8441-4BA9-8907-F59BA0EEE50B}">
      <dsp:nvSpPr>
        <dsp:cNvPr id="0" name=""/>
        <dsp:cNvSpPr/>
      </dsp:nvSpPr>
      <dsp:spPr>
        <a:xfrm>
          <a:off x="3312367" y="2284908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2858009"/>
            <a:satOff val="-8773"/>
            <a:lumOff val="628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2858009"/>
              <a:satOff val="-8773"/>
              <a:lumOff val="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Nadstavbové</a:t>
          </a:r>
          <a:r>
            <a:rPr lang="sk-SK" sz="2600" b="1" kern="1200" dirty="0" smtClean="0"/>
            <a:t> </a:t>
          </a: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štúdium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2371437"/>
        <a:ext cx="4708966" cy="519172"/>
      </dsp:txXfrm>
    </dsp:sp>
    <dsp:sp modelId="{DABC2C65-A40C-41E6-940E-BC68760A7F48}">
      <dsp:nvSpPr>
        <dsp:cNvPr id="0" name=""/>
        <dsp:cNvSpPr/>
      </dsp:nvSpPr>
      <dsp:spPr>
        <a:xfrm>
          <a:off x="0" y="2284908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2905623"/>
                <a:satOff val="-14197"/>
                <a:lumOff val="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2905623"/>
                <a:satOff val="-14197"/>
                <a:lumOff val="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2905623"/>
                <a:satOff val="-14197"/>
                <a:lumOff val="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sk-SK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92" y="2318700"/>
        <a:ext cx="3244784" cy="624646"/>
      </dsp:txXfrm>
    </dsp:sp>
    <dsp:sp modelId="{F4C016CC-8215-4851-8CB5-25985001FB88}">
      <dsp:nvSpPr>
        <dsp:cNvPr id="0" name=""/>
        <dsp:cNvSpPr/>
      </dsp:nvSpPr>
      <dsp:spPr>
        <a:xfrm>
          <a:off x="3312367" y="3046361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3810678"/>
            <a:satOff val="-11697"/>
            <a:lumOff val="837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3810678"/>
              <a:satOff val="-11697"/>
              <a:lumOff val="8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Pomaturitné štúdium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3132890"/>
        <a:ext cx="4708966" cy="519172"/>
      </dsp:txXfrm>
    </dsp:sp>
    <dsp:sp modelId="{4482A224-A8DE-4D91-89D9-3DB5ECDD4758}">
      <dsp:nvSpPr>
        <dsp:cNvPr id="0" name=""/>
        <dsp:cNvSpPr/>
      </dsp:nvSpPr>
      <dsp:spPr>
        <a:xfrm>
          <a:off x="0" y="3046361"/>
          <a:ext cx="3312368" cy="6922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>
              <a:solidFill>
                <a:schemeClr val="bg1"/>
              </a:solidFill>
            </a:rPr>
            <a:t>5</a:t>
          </a:r>
        </a:p>
      </dsp:txBody>
      <dsp:txXfrm>
        <a:off x="33792" y="3080153"/>
        <a:ext cx="3244784" cy="624646"/>
      </dsp:txXfrm>
    </dsp:sp>
    <dsp:sp modelId="{35E8B3AA-70FC-40F0-9CD0-9DE05F6496A8}">
      <dsp:nvSpPr>
        <dsp:cNvPr id="0" name=""/>
        <dsp:cNvSpPr/>
      </dsp:nvSpPr>
      <dsp:spPr>
        <a:xfrm>
          <a:off x="3312367" y="3807814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763347"/>
            <a:satOff val="-14621"/>
            <a:lumOff val="1046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4763347"/>
              <a:satOff val="-14621"/>
              <a:lumOff val="104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Skrátené štúdium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3894343"/>
        <a:ext cx="4708966" cy="519172"/>
      </dsp:txXfrm>
    </dsp:sp>
    <dsp:sp modelId="{49592FB1-89EB-4233-A37D-96CC193785D5}">
      <dsp:nvSpPr>
        <dsp:cNvPr id="0" name=""/>
        <dsp:cNvSpPr/>
      </dsp:nvSpPr>
      <dsp:spPr>
        <a:xfrm>
          <a:off x="0" y="3807814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4842705"/>
                <a:satOff val="-23661"/>
                <a:lumOff val="882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4842705"/>
                <a:satOff val="-23661"/>
                <a:lumOff val="882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4842705"/>
                <a:satOff val="-23661"/>
                <a:lumOff val="882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6</a:t>
          </a:r>
          <a:endParaRPr lang="sk-SK" sz="4400" kern="1200" dirty="0"/>
        </a:p>
      </dsp:txBody>
      <dsp:txXfrm>
        <a:off x="33792" y="3841606"/>
        <a:ext cx="3244784" cy="62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D83FDC75-7F73-4A4A-A77C-09AADF00E0EA}" type="datetimeFigureOut">
              <a:rPr lang="sk-SK" smtClean="0"/>
              <a:pPr/>
              <a:t>18. 2. 2021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459226BF-1F13-42D3-80DC-373E7ADD1EBC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76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48AEF76B-3757-4A0B-AF93-28494465C1DD}" type="datetimeFigureOut">
              <a:rPr lang="sk-SK"/>
              <a:pPr/>
              <a:t>18. 2. 2021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sk-SK"/>
            </a:pPr>
            <a:r>
              <a:rPr lang="sk-SK" sz="1200" dirty="0" smtClean="0"/>
              <a:t>Toto je ďalšia možnosť.</a:t>
            </a:r>
            <a:r>
              <a:rPr lang="sk-SK" sz="1200" baseline="0" dirty="0" smtClean="0"/>
              <a:t> pre snímku prehľadu.</a:t>
            </a:r>
            <a:endParaRPr lang="sk-SK" sz="1200" dirty="0" smtClean="0"/>
          </a:p>
          <a:p>
            <a:pPr marL="228600" indent="-228600">
              <a:buFont typeface="+mj-lt"/>
              <a:buNone/>
            </a:pPr>
            <a:endParaRPr lang="sk-SK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76678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45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39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39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4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60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Zhrňte obsah prezentácie zopakovaním dôležitých bodov lekcie.</a:t>
            </a:r>
          </a:p>
          <a:p>
            <a:r>
              <a:rPr lang="sk-SK" dirty="0" smtClean="0"/>
              <a:t>Čo si má vaše publikum zapamätať po skončení prezentácie?</a:t>
            </a:r>
          </a:p>
          <a:p>
            <a:endParaRPr lang="sk-SK" dirty="0" smtClean="0"/>
          </a:p>
          <a:p>
            <a:r>
              <a:rPr lang="sk-SK" dirty="0" smtClean="0"/>
              <a:t>Jednoduchá distribúcia prezentácie uloženej ako video (Ak chcete vytvoriť video, kliknite na kartu Súbor a potom na položku Zdieľať. V časti Typy súborov kliknite na položku Vytvoriť video.)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612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Diskutujte o</a:t>
            </a:r>
            <a:r>
              <a:rPr lang="sk-SK" baseline="0" dirty="0" smtClean="0"/>
              <a:t> výsledkoch prípadovej štúdie alebo simulácie triedy.</a:t>
            </a:r>
          </a:p>
          <a:p>
            <a:r>
              <a:rPr lang="sk-SK" baseline="0" dirty="0" smtClean="0"/>
              <a:t>Uveďte najvhodnejšie postupy.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263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dirty="0" smtClean="0"/>
              <a:t>Microsoft </a:t>
            </a:r>
            <a:r>
              <a:rPr lang="sk-SK" b="1" dirty="0" smtClean="0"/>
              <a:t>Inžinierska výnimočnosť</a:t>
            </a:r>
            <a:endParaRPr lang="sk-SK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dirty="0" smtClean="0"/>
              <a:t>Dôverné informácie spoločnosti Microsoft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sk-SK" smtClean="0"/>
              <a:pPr/>
              <a:t>25</a:t>
            </a:fld>
            <a:endParaRPr lang="sk-SK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4608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27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96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00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41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058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4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166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smtClean="0"/>
              <a:t>Microsoft </a:t>
            </a:r>
            <a:r>
              <a:rPr lang="sk-SK" b="1" smtClean="0"/>
              <a:t>Inžinierska výnimočnosť</a:t>
            </a:r>
            <a:endParaRPr lang="sk-SK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smtClean="0"/>
              <a:t>Dôverné informácie spoločnosti Microsoft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dirty="0" smtClean="0"/>
              <a:t>Ak máte k dispozícii relevantný</a:t>
            </a:r>
            <a:r>
              <a:rPr lang="sk-SK" baseline="0" dirty="0" smtClean="0"/>
              <a:t> obsah vo forme videa, ako napríklad video k prípadovej štúdii, ukážku produktu alebo iné materiály školenia, môžete ich taktiež zahrnúť do prezentácie. </a:t>
            </a:r>
            <a:endParaRPr lang="sk-SK" dirty="0" smtClean="0"/>
          </a:p>
          <a:p>
            <a:pPr>
              <a:lnSpc>
                <a:spcPct val="80000"/>
              </a:lnSpc>
              <a:buFontTx/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64599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871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8626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6649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sk-SK"/>
            </a:lvl1pPr>
          </a:lstStyle>
          <a:p>
            <a:r>
              <a:rPr kumimoji="0" lang="sk-SK"/>
              <a:t>Upravte štýl predlohy nadpisov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sk-SK" sz="3200">
                <a:latin typeface="+mn-lt"/>
              </a:defRPr>
            </a:lvl1pPr>
            <a:lvl2pPr eaLnBrk="1" latinLnBrk="0" hangingPunct="1">
              <a:defRPr kumimoji="0" lang="sk-SK" sz="2800">
                <a:latin typeface="+mn-lt"/>
              </a:defRPr>
            </a:lvl2pPr>
            <a:lvl3pPr eaLnBrk="1" latinLnBrk="0" hangingPunct="1">
              <a:defRPr kumimoji="0" lang="sk-SK" sz="2400">
                <a:latin typeface="+mn-lt"/>
              </a:defRPr>
            </a:lvl3pPr>
            <a:lvl4pPr eaLnBrk="1" latinLnBrk="0" hangingPunct="1">
              <a:defRPr kumimoji="0" lang="sk-SK" sz="2400">
                <a:latin typeface="+mn-lt"/>
              </a:defRPr>
            </a:lvl4pPr>
            <a:lvl5pPr eaLnBrk="1" latinLnBrk="0" hangingPunct="1">
              <a:defRPr kumimoji="0" lang="sk-SK" sz="2400">
                <a:latin typeface="+mn-lt"/>
              </a:defRPr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807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sk-SK" baseline="0"/>
            </a:lvl4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sk-SK" baseline="0"/>
            </a:lvl4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sk-SK"/>
              <a:pPr/>
              <a:t>18. 2. 2021</a:t>
            </a:fld>
            <a:endParaRPr kumimoji="0"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562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sk-SK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sk-SK"/>
              <a:t>Upravte štýl predlohy nadpisov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sk-SK" sz="1800"/>
            </a:lvl1pPr>
          </a:lstStyle>
          <a:p>
            <a:r>
              <a:rPr kumimoji="0" lang="sk-SK"/>
              <a:t>Logo spoločnosti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poza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sk-SK"/>
              <a:pPr/>
              <a:t>18. 2. 2021</a:t>
            </a:fld>
            <a:endParaRPr kumimoji="0"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142310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5103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15799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1362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40059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239787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6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7B281C-5159-4971-8228-52B9A72E9ED2}" type="datetimeFigureOut">
              <a:rPr lang="sk-SK" smtClean="0"/>
              <a:pPr/>
              <a:t>18. 2. 2021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60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6" r:id="rId12"/>
    <p:sldLayoutId id="2147483927" r:id="rId13"/>
    <p:sldLayoutId id="2147483651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8.xml"/><Relationship Id="rId7" Type="http://schemas.openxmlformats.org/officeDocument/2006/relationships/image" Target="../media/image16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1.xml"/><Relationship Id="rId7" Type="http://schemas.openxmlformats.org/officeDocument/2006/relationships/image" Target="../media/image20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4.xml"/><Relationship Id="rId7" Type="http://schemas.openxmlformats.org/officeDocument/2006/relationships/image" Target="../media/image2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7.xml"/><Relationship Id="rId7" Type="http://schemas.openxmlformats.org/officeDocument/2006/relationships/image" Target="../media/image2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image" Target="../media/image3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33.xml"/><Relationship Id="rId7" Type="http://schemas.openxmlformats.org/officeDocument/2006/relationships/image" Target="../media/image35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9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6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1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tags" Target="../tags/tag42.xml"/><Relationship Id="rId7" Type="http://schemas.openxmlformats.org/officeDocument/2006/relationships/image" Target="../media/image7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45.xml"/><Relationship Id="rId7" Type="http://schemas.openxmlformats.org/officeDocument/2006/relationships/hyperlink" Target="https://www.facebook.com/spojenaskolasabinov" TargetMode="Externa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hyperlink" Target="https://sossb.edupage.org/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10125" y="2339497"/>
            <a:ext cx="4932040" cy="1357419"/>
          </a:xfrm>
        </p:spPr>
        <p:txBody>
          <a:bodyPr>
            <a:normAutofit fontScale="90000"/>
          </a:bodyPr>
          <a:lstStyle/>
          <a:p>
            <a:r>
              <a:rPr lang="sk-SK" sz="48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SPOJENÁ ŠKOLA</a:t>
            </a:r>
            <a:br>
              <a:rPr lang="sk-SK" sz="48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sz="480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SNP 16, SABINOV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42392" y="3943652"/>
            <a:ext cx="7681820" cy="685800"/>
          </a:xfrm>
        </p:spPr>
        <p:txBody>
          <a:bodyPr>
            <a:normAutofit fontScale="25000" lnSpcReduction="20000"/>
          </a:bodyPr>
          <a:lstStyle/>
          <a:p>
            <a:r>
              <a:rPr lang="sk-SK" sz="128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DEŇ OTVORENÝCH DVERÍ </a:t>
            </a:r>
            <a:endParaRPr lang="sk-SK" sz="12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dirty="0"/>
          </a:p>
        </p:txBody>
      </p:sp>
      <p:pic>
        <p:nvPicPr>
          <p:cNvPr id="4" name="Picture 4" descr="https://scontent.fbts2-1.fna.fbcdn.net/v/t1.0-9/45763744_1928882677217138_772359940160356352_o.jpg?_nc_cat=107&amp;_nc_oc=AQkixVSWm7p3JUiqj2q99zQaQfrQsodOcA_u7a48Mcx1k3NRr_NUfrpslx0vce5m80M&amp;_nc_ht=scontent.fbts2-1.fna&amp;oh=002a06a0b814d7e9ac9dbb801651a7da&amp;oe=5E42F9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500"/>
            <a:ext cx="9144000" cy="22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635896" y="4629452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VITAJTE !</a:t>
            </a:r>
            <a:endParaRPr lang="sk-SK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043608" y="5655371"/>
            <a:ext cx="785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cap="all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KVALITNÉ </a:t>
            </a:r>
            <a:r>
              <a:rPr lang="sk-SK" sz="2800" b="1" cap="all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VZDELANIE  V  TVOJOM </a:t>
            </a:r>
            <a:r>
              <a:rPr lang="sk-SK" sz="2800" b="1" cap="all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MESTE</a:t>
            </a:r>
          </a:p>
        </p:txBody>
      </p:sp>
    </p:spTree>
    <p:extLst>
      <p:ext uri="{BB962C8B-B14F-4D97-AF65-F5344CB8AC3E}">
        <p14:creationId xmlns:p14="http://schemas.microsoft.com/office/powerpoint/2010/main" val="35525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260648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MODERNIZÁCIA ŠTÚDIA NA ŠKOLE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63888" y="908721"/>
            <a:ext cx="3456384" cy="53132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sk-SK" sz="3200" b="1" dirty="0" smtClean="0">
                <a:solidFill>
                  <a:schemeClr val="tx1"/>
                </a:solidFill>
              </a:rPr>
              <a:t>Exteriér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345" y="4346918"/>
            <a:ext cx="3699687" cy="246645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313" y="4346918"/>
            <a:ext cx="3649331" cy="243288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28800"/>
            <a:ext cx="3639168" cy="26817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345" y="1628800"/>
            <a:ext cx="3699687" cy="2681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6686128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MODERNIZÁCIA ŠTÚDIA NA ŠKOLE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4297363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Interiér</a:t>
            </a:r>
            <a:endParaRPr lang="sk-SK" b="1" dirty="0">
              <a:solidFill>
                <a:schemeClr val="tx1"/>
              </a:solidFill>
            </a:endParaRPr>
          </a:p>
          <a:p>
            <a:pPr lvl="1"/>
            <a:endParaRPr lang="sk-SK" dirty="0" smtClean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303568"/>
            <a:ext cx="2348880" cy="234888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78" y="2153557"/>
            <a:ext cx="3737383" cy="209818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18" y="2153557"/>
            <a:ext cx="3737384" cy="209818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481" y="4303568"/>
            <a:ext cx="4183943" cy="234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7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03196" y="0"/>
            <a:ext cx="7921752" cy="1143000"/>
          </a:xfrm>
        </p:spPr>
        <p:txBody>
          <a:bodyPr>
            <a:normAutofit fontScale="90000"/>
          </a:bodyPr>
          <a:lstStyle/>
          <a:p>
            <a:pPr>
              <a:defRPr lang="sk-SK"/>
            </a:pP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ODBORNÉ VZDELÁVANIE A PRAKTICKÉ ŠTÚDIUM </a:t>
            </a: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3672408" cy="2448271"/>
          </a:xfrm>
        </p:spPr>
      </p:pic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24028" y="1556792"/>
            <a:ext cx="4129087" cy="414972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PLC systémy SIEMENS </a:t>
            </a:r>
            <a:r>
              <a:rPr lang="sk-SK" dirty="0" smtClean="0">
                <a:solidFill>
                  <a:schemeClr val="tx1"/>
                </a:solidFill>
              </a:rPr>
              <a:t>- najnovšie technologické riešenia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933056"/>
            <a:ext cx="3672408" cy="24482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3933057"/>
            <a:ext cx="3672408" cy="2448272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911551"/>
            <a:ext cx="3384376" cy="8054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71600" y="170700"/>
            <a:ext cx="6725822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MODERNIZÁCIA ŠTÚDIA NA ŠKOLE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5705" y="1361560"/>
            <a:ext cx="4519281" cy="2675831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Softvérové vybavenie</a:t>
            </a:r>
            <a:endParaRPr lang="sk-SK" b="1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CAD softvér 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3D tlačiareň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priemyselný robot ABB 120</a:t>
            </a:r>
          </a:p>
          <a:p>
            <a:pPr lvl="1"/>
            <a:endParaRPr lang="sk-SK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96752"/>
            <a:ext cx="3960438" cy="9901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348880"/>
            <a:ext cx="3960440" cy="23615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87" y="4806280"/>
            <a:ext cx="3485864" cy="2007096"/>
          </a:xfrm>
          <a:prstGeom prst="rect">
            <a:avLst/>
          </a:prstGeom>
        </p:spPr>
      </p:pic>
      <p:pic>
        <p:nvPicPr>
          <p:cNvPr id="9" name="Picture 2" descr="Opis fotky nie je k dispozícii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856" y="4005064"/>
            <a:ext cx="3201120" cy="27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9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592832"/>
            <a:ext cx="7766248" cy="1251992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ŠTÚDIUM 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CUDZÍCH JAZYKOV 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NAŠEJ ŠKOLE :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36848" y="1435893"/>
            <a:ext cx="4267200" cy="4297363"/>
          </a:xfrm>
        </p:spPr>
        <p:txBody>
          <a:bodyPr/>
          <a:lstStyle/>
          <a:p>
            <a:pPr marL="457200" lvl="1" indent="0">
              <a:buNone/>
            </a:pPr>
            <a:endParaRPr lang="sk-SK" dirty="0" smtClean="0"/>
          </a:p>
          <a:p>
            <a:pPr marL="457200" lvl="1" indent="0">
              <a:buNone/>
            </a:pPr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4824"/>
            <a:ext cx="2186186" cy="109309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355826"/>
            <a:ext cx="2162183" cy="129731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778598"/>
            <a:ext cx="2186186" cy="145871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3983398" y="3642468"/>
            <a:ext cx="3684946" cy="113612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sk-SK" sz="4300" b="1" dirty="0" smtClean="0"/>
              <a:t> </a:t>
            </a:r>
            <a:r>
              <a:rPr lang="sk-SK" sz="4000" b="1" dirty="0" smtClean="0"/>
              <a:t>Nemecký jazyk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146402" y="5333647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k-SK" sz="4000" b="1" dirty="0" smtClean="0"/>
              <a:t>Ruský jazyk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4173377" y="1867054"/>
            <a:ext cx="380465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300" b="1" dirty="0" smtClean="0"/>
              <a:t>Anglický jazyk</a:t>
            </a:r>
            <a:endParaRPr lang="sk-SK" sz="43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836712"/>
            <a:ext cx="7766248" cy="1251992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ŠPORTOVÉ    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ÚSPECHY A REPREZENTÁCIA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36848" y="1435893"/>
            <a:ext cx="5210818" cy="4297363"/>
          </a:xfrm>
        </p:spPr>
        <p:txBody>
          <a:bodyPr/>
          <a:lstStyle/>
          <a:p>
            <a:pPr marL="457200" lvl="1" indent="0">
              <a:buNone/>
            </a:pPr>
            <a:endParaRPr lang="sk-SK" dirty="0" smtClean="0"/>
          </a:p>
          <a:p>
            <a:pPr marL="457200" lvl="1" indent="0">
              <a:buNone/>
            </a:pPr>
            <a:endParaRPr lang="sk-SK" dirty="0" smtClean="0"/>
          </a:p>
        </p:txBody>
      </p:sp>
      <p:sp>
        <p:nvSpPr>
          <p:cNvPr id="10" name="TextBox 6"/>
          <p:cNvSpPr txBox="1"/>
          <p:nvPr/>
        </p:nvSpPr>
        <p:spPr>
          <a:xfrm>
            <a:off x="1133112" y="2920417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300" b="1" dirty="0"/>
              <a:t> </a:t>
            </a:r>
            <a:r>
              <a:rPr lang="sk-SK" sz="4300" b="1" dirty="0" smtClean="0"/>
              <a:t>beh, </a:t>
            </a:r>
            <a:r>
              <a:rPr lang="sk-SK" sz="4300" b="1" dirty="0" err="1" smtClean="0"/>
              <a:t>florbal</a:t>
            </a:r>
            <a:endParaRPr lang="sk-SK" sz="4300" b="1" dirty="0" smtClean="0"/>
          </a:p>
          <a:p>
            <a:endParaRPr lang="sk-SK" sz="4300" b="1" dirty="0" smtClean="0"/>
          </a:p>
        </p:txBody>
      </p:sp>
      <p:sp>
        <p:nvSpPr>
          <p:cNvPr id="11" name="TextBox 6"/>
          <p:cNvSpPr txBox="1"/>
          <p:nvPr/>
        </p:nvSpPr>
        <p:spPr>
          <a:xfrm>
            <a:off x="4093382" y="5299236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sk-SK" sz="4300" b="1" dirty="0"/>
              <a:t> </a:t>
            </a:r>
            <a:endParaRPr lang="sk-SK" sz="4300" b="1" dirty="0" smtClean="0"/>
          </a:p>
        </p:txBody>
      </p:sp>
      <p:sp>
        <p:nvSpPr>
          <p:cNvPr id="12" name="Obdĺžnik 11"/>
          <p:cNvSpPr/>
          <p:nvPr/>
        </p:nvSpPr>
        <p:spPr>
          <a:xfrm>
            <a:off x="1187624" y="2038970"/>
            <a:ext cx="38884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300" b="1" dirty="0"/>
              <a:t>f</a:t>
            </a:r>
            <a:r>
              <a:rPr lang="sk-SK" sz="4300" b="1" dirty="0" smtClean="0"/>
              <a:t>utbal, futsal</a:t>
            </a:r>
            <a:endParaRPr lang="sk-SK" sz="4300" b="1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580" y="4437112"/>
            <a:ext cx="1416943" cy="2175008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1141054" y="3715060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300" b="1" dirty="0"/>
              <a:t> </a:t>
            </a:r>
            <a:r>
              <a:rPr lang="sk-SK" sz="4300" b="1" dirty="0" smtClean="0"/>
              <a:t>iné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878" y="1196752"/>
            <a:ext cx="3370690" cy="224912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831" y="3892750"/>
            <a:ext cx="3100890" cy="20695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52" y="3892751"/>
            <a:ext cx="2455301" cy="1841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4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776" y="118302"/>
            <a:ext cx="8229600" cy="1143000"/>
          </a:xfrm>
        </p:spPr>
        <p:txBody>
          <a:bodyPr>
            <a:normAutofit/>
          </a:bodyPr>
          <a:lstStyle/>
          <a:p>
            <a:r>
              <a:rPr lang="sk-SK" sz="4100" b="1" dirty="0" smtClean="0">
                <a:solidFill>
                  <a:srgbClr val="438BC4"/>
                </a:solidFill>
              </a:rPr>
              <a:t>     </a:t>
            </a:r>
            <a:r>
              <a:rPr lang="sk-S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ŠPORTOVÉ MOŽNOSTI ŠKOLY</a:t>
            </a:r>
            <a:endParaRPr lang="sk-SK" sz="4100" b="1" dirty="0">
              <a:solidFill>
                <a:srgbClr val="438BC4"/>
              </a:solidFill>
            </a:endParaRPr>
          </a:p>
        </p:txBody>
      </p:sp>
      <p:pic>
        <p:nvPicPr>
          <p:cNvPr id="5" name="Picture 2" descr="F: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01818"/>
            <a:ext cx="3944252" cy="2958189"/>
          </a:xfrm>
        </p:spPr>
      </p:pic>
      <p:sp>
        <p:nvSpPr>
          <p:cNvPr id="4" name="Obdĺžnik 3"/>
          <p:cNvSpPr/>
          <p:nvPr/>
        </p:nvSpPr>
        <p:spPr>
          <a:xfrm>
            <a:off x="1533601" y="1331640"/>
            <a:ext cx="22545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+mn-lt"/>
              </a:rPr>
              <a:t>ihrisko</a:t>
            </a:r>
            <a:endParaRPr lang="sk-SK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>
                <a:latin typeface="+mn-lt"/>
              </a:rPr>
              <a:t>telocvičňa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>
                <a:latin typeface="+mn-lt"/>
              </a:rPr>
              <a:t>bazén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328" y="1259674"/>
            <a:ext cx="3739128" cy="28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328" y="4365104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62" y="9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ĎALŠIE VZDELÁVACIE AKTIVITY</a:t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PRE ŠTUDENTOV A VEREJNOSŤ</a:t>
            </a:r>
            <a:r>
              <a:rPr lang="sk-SK" b="1" dirty="0" smtClean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4100" b="1" dirty="0" smtClean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100" b="1" dirty="0" smtClean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100" b="1" dirty="0">
              <a:solidFill>
                <a:srgbClr val="438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obsahu 3" descr="P1350723.JPG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149080"/>
            <a:ext cx="3619393" cy="2503329"/>
          </a:xfrm>
        </p:spPr>
      </p:pic>
      <p:sp>
        <p:nvSpPr>
          <p:cNvPr id="4" name="Obdĺžnik 3"/>
          <p:cNvSpPr/>
          <p:nvPr/>
        </p:nvSpPr>
        <p:spPr>
          <a:xfrm>
            <a:off x="755576" y="1628800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+mn-lt"/>
              </a:rPr>
              <a:t>zváračské </a:t>
            </a:r>
            <a:r>
              <a:rPr lang="sk-SK" sz="3200" dirty="0">
                <a:latin typeface="+mn-lt"/>
              </a:rPr>
              <a:t>oprávnenia pre rôzne metódy </a:t>
            </a:r>
            <a:r>
              <a:rPr lang="sk-SK" sz="3200" dirty="0" smtClean="0">
                <a:latin typeface="+mn-lt"/>
              </a:rPr>
              <a:t>zvárania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 smtClean="0">
                <a:latin typeface="+mn-lt"/>
              </a:rPr>
              <a:t>periodické doškolenia a preškolenia zváračov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4149081"/>
            <a:ext cx="367240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a obrázku môže byť: 7 ľudí, usmievajúci sa ľudia, stojaci ľudia a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796" y="3861048"/>
            <a:ext cx="3492699" cy="27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670351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1"/>
                </a:solidFill>
              </a:rPr>
              <a:t>Projekt ŠKOLY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cloud5i.edupage.org/cloud/Poland-Slovakia_SK_01_FUND_RGB.jpg?z%3AIJ%2BzRQMleTdEWSOffD7gr8AzHLPhi2jtrzrrRt8LIt6jNHcAqVgkQ8e4uXsO9PS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758" y="1268760"/>
            <a:ext cx="4137298" cy="11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51876" y="2592178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22222"/>
                </a:solidFill>
                <a:latin typeface="Arial" panose="020B0604020202020204" pitchFamily="34" charset="0"/>
              </a:rPr>
              <a:t>Cieľom projektu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755576" y="3007491"/>
            <a:ext cx="781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222222"/>
                </a:solidFill>
                <a:latin typeface="Arial" panose="020B0604020202020204" pitchFamily="34" charset="0"/>
              </a:rPr>
              <a:t>Zvyšovanie kvality odborného a cezhraničného vzdelávania</a:t>
            </a:r>
            <a:endParaRPr lang="sk-SK" sz="2800" b="1" dirty="0"/>
          </a:p>
        </p:txBody>
      </p:sp>
      <p:pic>
        <p:nvPicPr>
          <p:cNvPr id="1030" name="Picture 6" descr="https://cloud4.edupage.org/cloud?z%3AqMeS08fViYp6Yfq0VK7kTuGL0A%2FZJnZo42IxbJ0BaOim4xxfJvAS%2BdjnnLNPq15%2F%2F5nbF6ZhflatmzvXBkeuyCdAIej4ukksTuwHxDV2PGI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156086" cy="23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5360720" y="606750"/>
            <a:ext cx="2523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sk-SK" sz="2000" b="1" dirty="0">
                <a:solidFill>
                  <a:srgbClr val="222222"/>
                </a:solidFill>
                <a:latin typeface="Comfortaa"/>
              </a:rPr>
              <a:t>Interreg 2019-2021</a:t>
            </a:r>
            <a:endParaRPr lang="sk-SK" sz="2000" b="1" i="0" dirty="0">
              <a:solidFill>
                <a:srgbClr val="222222"/>
              </a:solidFill>
              <a:effectLst/>
              <a:latin typeface="Comfortaa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862" y="867742"/>
            <a:ext cx="1575048" cy="1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-432048"/>
            <a:ext cx="7712148" cy="2060848"/>
          </a:xfrm>
        </p:spPr>
        <p:txBody>
          <a:bodyPr>
            <a:normAutofit/>
          </a:bodyPr>
          <a:lstStyle/>
          <a:p>
            <a:r>
              <a:rPr lang="sk-S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ŠKOLSKÉ </a:t>
            </a:r>
            <a:r>
              <a:rPr lang="sk-SK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AKTIVITY</a:t>
            </a:r>
            <a:endParaRPr lang="sk-SK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5576" y="1340768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sk-SK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5400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16" y="188640"/>
            <a:ext cx="2205571" cy="16275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73" y="3284984"/>
            <a:ext cx="1778451" cy="8640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693" y="2204864"/>
            <a:ext cx="2861325" cy="214599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73" y="1124744"/>
            <a:ext cx="3901752" cy="218183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21" y="161956"/>
            <a:ext cx="2885797" cy="1925576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3645024"/>
            <a:ext cx="3712413" cy="208823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20" y="4437112"/>
            <a:ext cx="2885797" cy="2164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0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784683"/>
              </p:ext>
            </p:extLst>
          </p:nvPr>
        </p:nvGraphicFramePr>
        <p:xfrm>
          <a:off x="539552" y="1785926"/>
          <a:ext cx="828092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18" y="332656"/>
            <a:ext cx="8077200" cy="1152128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MOŽNOSTI ŠTÚDIA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46AA2-C24D-4DD7-89FA-0F87EA763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4146AA2-C24D-4DD7-89FA-0F87EA763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8A574-9A1E-4FEC-A536-5A4280F4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998A574-9A1E-4FEC-A536-5A4280F41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8AADE6-20F0-45A9-941E-3B3101D7E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F8AADE6-20F0-45A9-941E-3B3101D7E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CEE5FB-C1D6-4A11-9D9E-BAF3E392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9CEE5FB-C1D6-4A11-9D9E-BAF3E3922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0577CF-A8AD-448B-87F4-C9B21C343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000577CF-A8AD-448B-87F4-C9B21C343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D92476-F18B-4813-9D24-A507941E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8BD92476-F18B-4813-9D24-A507941E5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BC2C65-A40C-41E6-940E-BC68760A7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ABC2C65-A40C-41E6-940E-BC68760A7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1181A5-8441-4BA9-8907-F59BA0EEE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01181A5-8441-4BA9-8907-F59BA0EEE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82A224-A8DE-4D91-89D9-3DB5ECDD4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482A224-A8DE-4D91-89D9-3DB5ECDD4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016CC-8215-4851-8CB5-25985001F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4C016CC-8215-4851-8CB5-25985001F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592FB1-89EB-4233-A37D-96CC19378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49592FB1-89EB-4233-A37D-96CC19378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8B3AA-70FC-40F0-9CD0-9DE05F64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35E8B3AA-70FC-40F0-9CD0-9DE05F649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-432048"/>
            <a:ext cx="7712148" cy="2060848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ExKURZIE</a:t>
            </a:r>
            <a:r>
              <a:rPr lang="sk-SK" sz="4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VÝLETY</a:t>
            </a:r>
            <a:endParaRPr lang="sk-SK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5576" y="1340768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sk-SK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54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7" y="3180368"/>
            <a:ext cx="3025539" cy="170186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026" y="5065650"/>
            <a:ext cx="2299340" cy="1293379"/>
          </a:xfrm>
          <a:prstGeom prst="rect">
            <a:avLst/>
          </a:prstGeom>
        </p:spPr>
      </p:pic>
      <p:pic>
        <p:nvPicPr>
          <p:cNvPr id="23" name="Picture 16" descr="Na obrázku môže byť: 5 ľudí, usmievajúci sa ľu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119520"/>
            <a:ext cx="1944216" cy="18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2" y="3162163"/>
            <a:ext cx="2293428" cy="172007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2" y="1119520"/>
            <a:ext cx="2807614" cy="18774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958" y="1119520"/>
            <a:ext cx="2503242" cy="187743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152692"/>
            <a:ext cx="1584176" cy="11881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19" y="5036357"/>
            <a:ext cx="1760505" cy="13203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065650"/>
            <a:ext cx="2304256" cy="129614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293" y="3180368"/>
            <a:ext cx="2269155" cy="1701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2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5434" y="53752"/>
            <a:ext cx="8077200" cy="1143000"/>
          </a:xfrm>
        </p:spPr>
        <p:txBody>
          <a:bodyPr/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AKCIE:</a:t>
            </a:r>
            <a:endParaRPr lang="sk-SK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14" y="1052736"/>
            <a:ext cx="2010010" cy="2808312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79" y="836712"/>
            <a:ext cx="2088233" cy="31851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7" y="4125986"/>
            <a:ext cx="3727693" cy="254337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149080"/>
            <a:ext cx="3960440" cy="25124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957" y="1196752"/>
            <a:ext cx="2596483" cy="27235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0103" y="137465"/>
            <a:ext cx="8229600" cy="1140481"/>
          </a:xfrm>
        </p:spPr>
        <p:txBody>
          <a:bodyPr>
            <a:normAutofit/>
          </a:bodyPr>
          <a:lstStyle/>
          <a:p>
            <a:r>
              <a:rPr lang="sk-S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PARTNERI  ŠKOLY </a:t>
            </a:r>
            <a:endParaRPr lang="sk-SK" sz="4100" b="1" dirty="0">
              <a:solidFill>
                <a:srgbClr val="438BC4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962944"/>
            <a:ext cx="8867328" cy="4899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        </a:t>
            </a:r>
            <a:r>
              <a:rPr lang="sk-SK" sz="4000" dirty="0" smtClean="0"/>
              <a:t/>
            </a:r>
            <a:br>
              <a:rPr lang="sk-SK" sz="4000" dirty="0" smtClean="0"/>
            </a:b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868760" y="1078732"/>
            <a:ext cx="51845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sk-SK" b="1" dirty="0" smtClean="0"/>
              <a:t> </a:t>
            </a:r>
          </a:p>
          <a:p>
            <a:pPr algn="l"/>
            <a:r>
              <a:rPr lang="sk-SK" b="1" dirty="0" smtClean="0"/>
              <a:t> ZTS Sabinov a.s.</a:t>
            </a:r>
          </a:p>
          <a:p>
            <a:pPr algn="l"/>
            <a:r>
              <a:rPr lang="sk-SK" b="1" dirty="0" smtClean="0"/>
              <a:t> GOHR s.r.o.</a:t>
            </a:r>
          </a:p>
          <a:p>
            <a:pPr algn="l"/>
            <a:r>
              <a:rPr lang="sk-SK" b="1" dirty="0" smtClean="0"/>
              <a:t> GIM-S </a:t>
            </a:r>
            <a:r>
              <a:rPr lang="sk-SK" b="1" dirty="0" err="1" smtClean="0"/>
              <a:t>s.r.o</a:t>
            </a:r>
            <a:endParaRPr lang="sk-SK" b="1" dirty="0" smtClean="0"/>
          </a:p>
          <a:p>
            <a:pPr algn="l"/>
            <a:r>
              <a:rPr lang="sk-SK" b="1" dirty="0" smtClean="0"/>
              <a:t> SLER s.r.o.</a:t>
            </a:r>
          </a:p>
          <a:p>
            <a:pPr algn="l"/>
            <a:r>
              <a:rPr lang="sk-SK" b="1" dirty="0" smtClean="0"/>
              <a:t> KODA </a:t>
            </a:r>
            <a:r>
              <a:rPr lang="sk-SK" b="1" dirty="0" err="1" smtClean="0"/>
              <a:t>Slowakei</a:t>
            </a:r>
            <a:r>
              <a:rPr lang="sk-SK" b="1" dirty="0" smtClean="0"/>
              <a:t> </a:t>
            </a:r>
            <a:r>
              <a:rPr lang="sk-SK" b="1" dirty="0" err="1" smtClean="0"/>
              <a:t>s.r.o</a:t>
            </a:r>
            <a:endParaRPr lang="sk-SK" b="1" dirty="0" smtClean="0"/>
          </a:p>
          <a:p>
            <a:pPr algn="l"/>
            <a:r>
              <a:rPr lang="sk-SK" b="1" dirty="0" smtClean="0"/>
              <a:t> SH </a:t>
            </a:r>
            <a:r>
              <a:rPr lang="sk-SK" b="1" dirty="0" err="1" smtClean="0"/>
              <a:t>Slowakei</a:t>
            </a:r>
            <a:r>
              <a:rPr lang="sk-SK" b="1" dirty="0" smtClean="0"/>
              <a:t> </a:t>
            </a:r>
            <a:r>
              <a:rPr lang="sk-SK" b="1" dirty="0" err="1" smtClean="0"/>
              <a:t>s.r.o</a:t>
            </a:r>
            <a:endParaRPr lang="sk-SK" b="1" dirty="0" smtClean="0"/>
          </a:p>
          <a:p>
            <a:pPr algn="l"/>
            <a:r>
              <a:rPr lang="sk-SK" b="1" dirty="0" smtClean="0"/>
              <a:t> </a:t>
            </a:r>
            <a:r>
              <a:rPr lang="sk-SK" b="1" dirty="0" err="1" smtClean="0"/>
              <a:t>Sanas</a:t>
            </a:r>
            <a:r>
              <a:rPr lang="sk-SK" b="1" dirty="0" smtClean="0"/>
              <a:t>  </a:t>
            </a:r>
            <a:r>
              <a:rPr lang="sk-SK" b="1" dirty="0" err="1" smtClean="0"/>
              <a:t>a.s</a:t>
            </a:r>
            <a:r>
              <a:rPr lang="sk-SK" b="1" dirty="0" smtClean="0"/>
              <a:t>.</a:t>
            </a:r>
          </a:p>
          <a:p>
            <a:pPr algn="l"/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5" y="4736785"/>
            <a:ext cx="6552729" cy="1268680"/>
          </a:xfrm>
          <a:prstGeom prst="rect">
            <a:avLst/>
          </a:prstGeom>
        </p:spPr>
      </p:pic>
      <p:pic>
        <p:nvPicPr>
          <p:cNvPr id="1026" name="Picture 2" descr="C:\Users\NTB3\Desktop\DEN PSK 2018\g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538" y="2517775"/>
            <a:ext cx="3333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TB3\Desktop\DEN PSK 2018\stiahnuť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567558"/>
            <a:ext cx="3114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578" y="3599012"/>
            <a:ext cx="3837806" cy="9101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908720"/>
            <a:ext cx="1584176" cy="1584176"/>
          </a:xfrm>
          <a:prstGeom prst="rect">
            <a:avLst/>
          </a:prstGeom>
        </p:spPr>
      </p:pic>
      <p:pic>
        <p:nvPicPr>
          <p:cNvPr id="11" name="Picture 2" descr="https://cloud5.edupage.org/cloud/Sanas_logo.jpg?z%3AtE21tD08m38DcmtrKF9T8M7n%2BlGxwqm6DgeV%2BSSgxrMqHgC7iP8FhhCz0qAzZN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873" y="1128427"/>
            <a:ext cx="2286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0"/>
            <a:ext cx="4267200" cy="1143000"/>
          </a:xfrm>
        </p:spPr>
        <p:txBody>
          <a:bodyPr>
            <a:normAutofit/>
          </a:bodyPr>
          <a:lstStyle/>
          <a:p>
            <a:r>
              <a:rPr lang="sk-S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VEDENIE ŠKOLY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556792"/>
            <a:ext cx="3960440" cy="4896545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r</a:t>
            </a:r>
            <a:r>
              <a:rPr lang="sk-SK" sz="2400" b="1" dirty="0" smtClean="0">
                <a:solidFill>
                  <a:schemeClr val="tx1"/>
                </a:solidFill>
              </a:rPr>
              <a:t>iaditeľ školy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Ing. Miloš </a:t>
            </a:r>
            <a:r>
              <a:rPr lang="sk-SK" sz="2400" dirty="0" smtClean="0">
                <a:solidFill>
                  <a:schemeClr val="tx1"/>
                </a:solidFill>
              </a:rPr>
              <a:t>Ondrejkovič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>
                <a:solidFill>
                  <a:schemeClr val="tx1"/>
                </a:solidFill>
              </a:rPr>
              <a:t>z</a:t>
            </a:r>
            <a:r>
              <a:rPr lang="sk-SK" sz="2400" b="1" dirty="0" smtClean="0">
                <a:solidFill>
                  <a:schemeClr val="tx1"/>
                </a:solidFill>
              </a:rPr>
              <a:t>ástupca riaditeľa pre teoretické</a:t>
            </a:r>
            <a:r>
              <a:rPr lang="sk-SK" sz="2400" dirty="0" smtClean="0">
                <a:solidFill>
                  <a:schemeClr val="tx1"/>
                </a:solidFill>
              </a:rPr>
              <a:t>  </a:t>
            </a:r>
            <a:r>
              <a:rPr lang="sk-SK" sz="2400" b="1" dirty="0" smtClean="0">
                <a:solidFill>
                  <a:schemeClr val="tx1"/>
                </a:solidFill>
              </a:rPr>
              <a:t>vyučovanie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1"/>
                </a:solidFill>
              </a:rPr>
              <a:t>      </a:t>
            </a:r>
            <a:r>
              <a:rPr lang="sk-SK" sz="2400" dirty="0" smtClean="0">
                <a:solidFill>
                  <a:schemeClr val="tx1"/>
                </a:solidFill>
              </a:rPr>
              <a:t>Ing.  Jozef Lukáč   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zástupca riaditeľa pre  praktické vyučovanie</a:t>
            </a:r>
            <a:endParaRPr lang="sk-SK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     Ing. Stanislav Mišenko 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154" y="2924944"/>
            <a:ext cx="1584176" cy="15010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155" y="4801347"/>
            <a:ext cx="1584176" cy="18066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154" y="908720"/>
            <a:ext cx="1584176" cy="1626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5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227640" cy="1143000"/>
          </a:xfrm>
          <a:effectLst/>
        </p:spPr>
        <p:txBody>
          <a:bodyPr>
            <a:normAutofit fontScale="90000"/>
          </a:bodyPr>
          <a:lstStyle/>
          <a:p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študovať na našej škole?</a:t>
            </a:r>
            <a:endParaRPr lang="sk-SK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sk-SK" sz="3600" b="1" dirty="0" smtClean="0">
                <a:solidFill>
                  <a:schemeClr val="tx1"/>
                </a:solidFill>
              </a:rPr>
              <a:t>Ponúkame moderné vybavenie </a:t>
            </a:r>
          </a:p>
          <a:p>
            <a:pPr marL="0" indent="0">
              <a:buNone/>
            </a:pPr>
            <a:endParaRPr lang="sk-SK" sz="3600" b="1" dirty="0" smtClean="0">
              <a:solidFill>
                <a:schemeClr val="tx1"/>
              </a:solidFill>
            </a:endParaRPr>
          </a:p>
          <a:p>
            <a:r>
              <a:rPr lang="sk-SK" sz="3600" b="1" dirty="0" smtClean="0">
                <a:solidFill>
                  <a:schemeClr val="tx1"/>
                </a:solidFill>
              </a:rPr>
              <a:t>Uplatnenie na trhu práce po skončení školy</a:t>
            </a:r>
          </a:p>
          <a:p>
            <a:pPr marL="0" indent="0">
              <a:buNone/>
            </a:pPr>
            <a:endParaRPr lang="sk-SK" sz="3600" b="1" dirty="0" smtClean="0">
              <a:solidFill>
                <a:schemeClr val="tx1"/>
              </a:solidFill>
            </a:endParaRPr>
          </a:p>
          <a:p>
            <a:r>
              <a:rPr lang="sk-SK" sz="3600" b="1" dirty="0" smtClean="0">
                <a:solidFill>
                  <a:schemeClr val="tx1"/>
                </a:solidFill>
              </a:rPr>
              <a:t>Blízkosť školy – úspora času</a:t>
            </a:r>
          </a:p>
          <a:p>
            <a:pPr marL="0" indent="0">
              <a:buNone/>
            </a:pPr>
            <a:endParaRPr lang="sk-SK" sz="3600" b="1" dirty="0" smtClean="0">
              <a:solidFill>
                <a:schemeClr val="tx1"/>
              </a:solidFill>
            </a:endParaRPr>
          </a:p>
          <a:p>
            <a:r>
              <a:rPr lang="sk-SK" sz="3600" b="1" dirty="0" smtClean="0">
                <a:solidFill>
                  <a:schemeClr val="tx1"/>
                </a:solidFill>
              </a:rPr>
              <a:t>Finančná nenáročnosť štúdia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403648" y="271331"/>
            <a:ext cx="8077200" cy="1143000"/>
          </a:xfrm>
        </p:spPr>
        <p:txBody>
          <a:bodyPr>
            <a:normAutofit/>
          </a:bodyPr>
          <a:lstStyle/>
          <a:p>
            <a:pPr>
              <a:defRPr lang="sk-SK"/>
            </a:pPr>
            <a:r>
              <a:rPr lang="sk-SK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KONTAKTNÉ ÚDAJE O ŠKOLE</a:t>
            </a:r>
            <a:endParaRPr lang="sk-SK" sz="4000" b="1" dirty="0">
              <a:solidFill>
                <a:schemeClr val="tx2"/>
              </a:solidFill>
            </a:endParaRP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3992827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chemeClr val="tx1"/>
                </a:solidFill>
              </a:rPr>
              <a:t>Spojená </a:t>
            </a:r>
            <a:r>
              <a:rPr lang="sk-SK" sz="2800" dirty="0" smtClean="0">
                <a:solidFill>
                  <a:schemeClr val="tx1"/>
                </a:solidFill>
              </a:rPr>
              <a:t>škola</a:t>
            </a:r>
          </a:p>
          <a:p>
            <a:pPr marL="0" indent="0" algn="ctr">
              <a:buNone/>
            </a:pPr>
            <a:r>
              <a:rPr lang="sk-SK" sz="2800" dirty="0" smtClean="0">
                <a:solidFill>
                  <a:schemeClr val="tx1"/>
                </a:solidFill>
              </a:rPr>
              <a:t>SNP 16</a:t>
            </a:r>
            <a:endParaRPr lang="sk-SK" sz="2800" dirty="0">
              <a:solidFill>
                <a:schemeClr val="tx1"/>
              </a:solidFill>
            </a:endParaRPr>
          </a:p>
          <a:p>
            <a:pPr algn="ctr"/>
            <a:r>
              <a:rPr lang="sk-SK" sz="2800" dirty="0">
                <a:solidFill>
                  <a:schemeClr val="tx1"/>
                </a:solidFill>
              </a:rPr>
              <a:t>083 01 </a:t>
            </a:r>
            <a:r>
              <a:rPr lang="sk-SK" sz="2800" dirty="0" smtClean="0">
                <a:solidFill>
                  <a:schemeClr val="tx1"/>
                </a:solidFill>
              </a:rPr>
              <a:t>SABINOV</a:t>
            </a:r>
            <a:endParaRPr lang="sk-SK" sz="2800" dirty="0">
              <a:solidFill>
                <a:schemeClr val="tx1"/>
              </a:solidFill>
            </a:endParaRPr>
          </a:p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telefón: </a:t>
            </a:r>
            <a:r>
              <a:rPr lang="sk-SK" sz="2800" dirty="0">
                <a:solidFill>
                  <a:schemeClr val="tx1"/>
                </a:solidFill>
              </a:rPr>
              <a:t>+</a:t>
            </a:r>
            <a:r>
              <a:rPr lang="sk-SK" sz="2800" dirty="0" smtClean="0">
                <a:solidFill>
                  <a:schemeClr val="tx1"/>
                </a:solidFill>
              </a:rPr>
              <a:t>421/51/4880100</a:t>
            </a:r>
          </a:p>
          <a:p>
            <a:pPr algn="ctr"/>
            <a:r>
              <a:rPr lang="sk-SK" sz="2700" dirty="0" smtClean="0">
                <a:solidFill>
                  <a:schemeClr val="tx1"/>
                </a:solidFill>
              </a:rPr>
              <a:t>email:spojenaskolasabinov@spojenaskolasabinov.sk</a:t>
            </a:r>
          </a:p>
          <a:p>
            <a:pPr algn="ctr"/>
            <a:r>
              <a:rPr lang="sk-SK" sz="2800" dirty="0" smtClean="0">
                <a:hlinkClick r:id="rId6"/>
              </a:rPr>
              <a:t>https</a:t>
            </a:r>
            <a:r>
              <a:rPr lang="sk-SK" sz="2800" dirty="0">
                <a:hlinkClick r:id="rId6"/>
              </a:rPr>
              <a:t>://sossb.edupage.org</a:t>
            </a:r>
            <a:r>
              <a:rPr lang="sk-SK" sz="2800" dirty="0" smtClean="0">
                <a:hlinkClick r:id="rId6"/>
              </a:rPr>
              <a:t>/</a:t>
            </a:r>
          </a:p>
          <a:p>
            <a:pPr marL="0" indent="0" algn="ctr">
              <a:buNone/>
            </a:pPr>
            <a:endParaRPr lang="sk-SK" sz="2800" dirty="0"/>
          </a:p>
        </p:txBody>
      </p:sp>
      <p:pic>
        <p:nvPicPr>
          <p:cNvPr id="3" name="Obrázok 2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016" y="1414331"/>
            <a:ext cx="1656184" cy="64508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11560" y="5302949"/>
            <a:ext cx="828092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 NEVÁHAJ A PRIDAJ SA K NÁM !</a:t>
            </a:r>
            <a:endParaRPr lang="sk-SK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7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-394153"/>
            <a:ext cx="8077200" cy="1321245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ŠTUDIJNÉ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ODBORY </a:t>
            </a:r>
            <a:b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55575" y="980728"/>
            <a:ext cx="7988667" cy="594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2697 K 00    mechanik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elektrotechnik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3341 K 00 operátor drevárskej a nábytkárskej výroby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90843" y="2276872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Dĺžka </a:t>
            </a:r>
            <a:r>
              <a:rPr lang="sk-SK" sz="2400" b="1" dirty="0" smtClean="0"/>
              <a:t>štúdia: </a:t>
            </a:r>
            <a:r>
              <a:rPr lang="sk-SK" sz="2400" dirty="0" smtClean="0"/>
              <a:t>            </a:t>
            </a:r>
            <a:r>
              <a:rPr lang="sk-SK" sz="2400" b="1" dirty="0"/>
              <a:t>4 roky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b="1" dirty="0"/>
              <a:t>Spôsob </a:t>
            </a:r>
            <a:r>
              <a:rPr lang="sk-SK" sz="2400" b="1" dirty="0" smtClean="0"/>
              <a:t>ukončenia:  </a:t>
            </a:r>
            <a:r>
              <a:rPr lang="sk-SK" sz="2400" dirty="0"/>
              <a:t>maturitná skúška</a:t>
            </a:r>
            <a:br>
              <a:rPr lang="sk-SK" sz="2400" dirty="0"/>
            </a:br>
            <a:r>
              <a:rPr lang="sk-SK" sz="2400" b="1" dirty="0"/>
              <a:t>Doklad o </a:t>
            </a:r>
            <a:r>
              <a:rPr lang="sk-SK" sz="2400" b="1" dirty="0" smtClean="0"/>
              <a:t>ukončení: </a:t>
            </a:r>
            <a:r>
              <a:rPr lang="sk-SK" sz="2400" dirty="0"/>
              <a:t>maturitné vysvedčenie a výučný  </a:t>
            </a:r>
            <a:r>
              <a:rPr lang="sk-SK" sz="2400" dirty="0" smtClean="0"/>
              <a:t>list, </a:t>
            </a:r>
            <a:r>
              <a:rPr lang="sk-SK" sz="2400" b="1" dirty="0" smtClean="0"/>
              <a:t>Poskytnutý </a:t>
            </a:r>
            <a:r>
              <a:rPr lang="sk-SK" sz="2400" b="1" dirty="0"/>
              <a:t>stupeň vzdelania: </a:t>
            </a:r>
            <a:r>
              <a:rPr lang="sk-SK" sz="2400" dirty="0"/>
              <a:t>úplné stredné odborné </a:t>
            </a:r>
            <a:r>
              <a:rPr lang="sk-SK" sz="2400" dirty="0" smtClean="0"/>
              <a:t>vzdelanie</a:t>
            </a:r>
          </a:p>
          <a:p>
            <a:r>
              <a:rPr lang="sk-SK" sz="2400" dirty="0" smtClean="0"/>
              <a:t>Absolvent získa osvedčenie </a:t>
            </a:r>
            <a:r>
              <a:rPr lang="sk-SK" sz="2400" dirty="0"/>
              <a:t>na elektrotechnickú </a:t>
            </a:r>
            <a:r>
              <a:rPr lang="sk-SK" sz="2400" dirty="0" smtClean="0"/>
              <a:t>spôsobilosť (platí pre odbor mechanik – elektrotechnik).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4098" name="Picture 2" descr="https://cloud6.edupage.org/cloud/mechanik_elektrotechnik_IT_%282%29.jpg?z%3Acltjpzxc12ty1BAxhtAcgsChQeO6Y8%2FTrBUtxoDm7Ah0G0rrnK0iZGiutr55FNh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3240360" cy="171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loud6.edupage.org/cloud/stolar__stavebna_vyroba__spracuvanie_dreva.png?z%3Aq3cgWbCx%2F9DDsotq86eOGbb9yR1lLfMaS7H7AGl%2BDRt%2BzXUvlqrlJPeivsAacT3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28083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0363" y="271018"/>
            <a:ext cx="8077200" cy="288032"/>
          </a:xfrm>
        </p:spPr>
        <p:txBody>
          <a:bodyPr>
            <a:normAutofit fontScale="90000"/>
          </a:bodyPr>
          <a:lstStyle/>
          <a:p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UČEBNÉ ODBORY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51204" y="1052737"/>
            <a:ext cx="7593204" cy="180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2443 H  obrábač kovov – duálne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vzdelávanie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2487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01 autoopravár mechanik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6445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00 kuchár</a:t>
            </a:r>
            <a:b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6475 H  00 technicko – administratívny 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pracovník   </a:t>
            </a:r>
            <a:r>
              <a:rPr lang="sk-SK" sz="2400" b="1" dirty="0"/>
              <a:t>	</a:t>
            </a:r>
            <a:r>
              <a:rPr lang="sk-SK" dirty="0"/>
              <a:t>		  </a:t>
            </a: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51204" y="3353486"/>
            <a:ext cx="8324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Dĺžka </a:t>
            </a:r>
            <a:r>
              <a:rPr lang="sk-SK" sz="2400" b="1" dirty="0" smtClean="0"/>
              <a:t>štúdia:            </a:t>
            </a:r>
            <a:r>
              <a:rPr lang="sk-SK" sz="2400" b="1" dirty="0"/>
              <a:t>3 roky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b="1" dirty="0"/>
              <a:t>Spôsob </a:t>
            </a:r>
            <a:r>
              <a:rPr lang="sk-SK" sz="2400" b="1" dirty="0" smtClean="0"/>
              <a:t>ukončenia: </a:t>
            </a:r>
            <a:r>
              <a:rPr lang="sk-SK" sz="2400" dirty="0"/>
              <a:t>záverečná skúška</a:t>
            </a:r>
            <a:br>
              <a:rPr lang="sk-SK" sz="2400" dirty="0"/>
            </a:br>
            <a:r>
              <a:rPr lang="sk-SK" sz="2400" b="1" dirty="0"/>
              <a:t>Doklad o </a:t>
            </a:r>
            <a:r>
              <a:rPr lang="sk-SK" sz="2400" b="1" dirty="0" smtClean="0"/>
              <a:t>ukončení: </a:t>
            </a:r>
            <a:r>
              <a:rPr lang="sk-SK" sz="2400" dirty="0"/>
              <a:t>vysvedčenie  o záverečnej skúške, výučný </a:t>
            </a:r>
            <a:r>
              <a:rPr lang="sk-SK" sz="2400" dirty="0" smtClean="0"/>
              <a:t>list</a:t>
            </a:r>
            <a:endParaRPr lang="sk-SK" sz="2400" dirty="0"/>
          </a:p>
        </p:txBody>
      </p:sp>
      <p:pic>
        <p:nvPicPr>
          <p:cNvPr id="5122" name="Picture 2" descr="https://cloud5.edupage.org/cloud/autoopravar_mechanik.jpg?z%3AnYmzmpPR0tXm9%2BE0osoICCQVucZJKLG1oYXzaJvBQtjNuMn5E%2BPMN4j8ofbBJYD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914" y="5013175"/>
            <a:ext cx="1473492" cy="14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loud5.edupage.org/cloud/mechatronik_%282%29.jpg?z%3AzyP2a3H8NvYcy7soUtsdBV%2BR6JgV06qAay8uMjs9cGNvkyK6fsaIx%2B2sTpaPAG7%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63" y="5013175"/>
            <a:ext cx="1410234" cy="14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loud6.edupage.org/cloud/kuchar_spolocne_stravovanie__potr._vyroba.jpg?z%3AyNZ5z%2F7i21Z2%2Btkm4xHIUf4DAEGNAsFjV68JM1BuXzFP740zSLBsuE0csns%2FQSy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353" y="5013175"/>
            <a:ext cx="1768486" cy="15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loud6.edupage.org/cloud/technicko-administrativny_pracovnik.jpg?z%3ArAJeVz%2FyHjBexjbu5s86%2FmQ5saFn7zDVPe%2FTx1L9JzjTdkQP6%2F52w8xZOT8MCnm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5" y="5013175"/>
            <a:ext cx="1434023" cy="15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1431" y="-315416"/>
            <a:ext cx="8077200" cy="890584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UČEBNÉ  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ODBORY </a:t>
            </a: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2477 F  obrábanie kovov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2982 F  potravinárska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3383 F  spracúvanie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dreva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3686 F  stavebná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  <a:r>
              <a:rPr lang="sk-SK" sz="2700" b="1" dirty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71600" y="3356992"/>
            <a:ext cx="5616624" cy="9427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9600" b="1" dirty="0" smtClean="0">
                <a:solidFill>
                  <a:schemeClr val="tx1"/>
                </a:solidFill>
              </a:rPr>
              <a:t>Dĺžka štúdia:  2 </a:t>
            </a:r>
            <a:r>
              <a:rPr lang="sk-SK" sz="9600" b="1" dirty="0">
                <a:solidFill>
                  <a:schemeClr val="tx1"/>
                </a:solidFill>
              </a:rPr>
              <a:t>roky</a:t>
            </a:r>
            <a:r>
              <a:rPr lang="sk-SK" sz="9600" dirty="0">
                <a:solidFill>
                  <a:schemeClr val="tx1"/>
                </a:solidFill>
              </a:rPr>
              <a:t/>
            </a:r>
            <a:br>
              <a:rPr lang="sk-SK" sz="9600" dirty="0">
                <a:solidFill>
                  <a:schemeClr val="tx1"/>
                </a:solidFill>
              </a:rPr>
            </a:br>
            <a:r>
              <a:rPr lang="sk-SK" sz="9600" b="1" dirty="0">
                <a:solidFill>
                  <a:schemeClr val="tx1"/>
                </a:solidFill>
              </a:rPr>
              <a:t>Doklad o </a:t>
            </a:r>
            <a:r>
              <a:rPr lang="sk-SK" sz="9600" b="1" dirty="0" smtClean="0">
                <a:solidFill>
                  <a:schemeClr val="tx1"/>
                </a:solidFill>
              </a:rPr>
              <a:t>ukončení</a:t>
            </a:r>
            <a:r>
              <a:rPr lang="sk-SK" sz="9600" dirty="0" smtClean="0">
                <a:solidFill>
                  <a:schemeClr val="tx1"/>
                </a:solidFill>
              </a:rPr>
              <a:t>:</a:t>
            </a:r>
            <a:r>
              <a:rPr lang="sk-SK" sz="9600" b="1" dirty="0" smtClean="0">
                <a:solidFill>
                  <a:schemeClr val="tx1"/>
                </a:solidFill>
              </a:rPr>
              <a:t> </a:t>
            </a:r>
            <a:r>
              <a:rPr lang="sk-SK" sz="9600" dirty="0" smtClean="0">
                <a:solidFill>
                  <a:schemeClr val="tx1"/>
                </a:solidFill>
              </a:rPr>
              <a:t>vysvedčenie </a:t>
            </a:r>
            <a:endParaRPr lang="sk-SK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5500" b="1" dirty="0">
              <a:solidFill>
                <a:srgbClr val="438BC4"/>
              </a:solidFill>
            </a:endParaRPr>
          </a:p>
          <a:p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  <p:pic>
        <p:nvPicPr>
          <p:cNvPr id="5" name="Picture 4" descr="https://cloud5.edupage.org/cloud/mechatronik_%282%29.jpg?z%3AzyP2a3H8NvYcy7soUtsdBV%2BR6JgV06qAay8uMjs9cGNvkyK6fsaIx%2B2sTpaPAG7%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83" y="4717215"/>
            <a:ext cx="1563331" cy="16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loud6.edupage.org/cloud/kuchar_spolocne_stravovanie__potr._vyroba.jpg?z%3AyNZ5z%2F7i21Z2%2Btkm4xHIUf4DAEGNAsFjV68JM1BuXzFP740zSLBsuE0csns%2FQSy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696" y="4717215"/>
            <a:ext cx="1886969" cy="16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loud6.edupage.org/cloud/stolar__stavebna_vyroba__spracuvanie_dreva.png?z%3Aq3cgWbCx%2F9DDsotq86eOGbb9yR1lLfMaS7H7AGl%2BDRt%2BzXUvlqrlJPeivsAacT3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4717214"/>
            <a:ext cx="1971791" cy="18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188" y="4717214"/>
            <a:ext cx="1494873" cy="1648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137" y="-315416"/>
            <a:ext cx="8077200" cy="890584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NADVÄZUJÚCE FORMY ŠTÚDIA NADSTAVBOVÉ </a:t>
            </a: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3757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dopravná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prevádzka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3347 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 drevárska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nábytkárska 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  <a:b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6421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spoločné stravovanie</a:t>
            </a:r>
            <a:b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071538" y="4286257"/>
            <a:ext cx="7676926" cy="1735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3200" b="1" dirty="0" err="1" smtClean="0">
                <a:solidFill>
                  <a:schemeClr val="tx1"/>
                </a:solidFill>
              </a:rPr>
              <a:t>Dĺžka</a:t>
            </a:r>
            <a:r>
              <a:rPr sz="3200" b="1" dirty="0" smtClean="0">
                <a:solidFill>
                  <a:schemeClr val="tx1"/>
                </a:solidFill>
              </a:rPr>
              <a:t> </a:t>
            </a:r>
            <a:r>
              <a:rPr sz="3200" b="1" dirty="0" err="1" smtClean="0">
                <a:solidFill>
                  <a:schemeClr val="tx1"/>
                </a:solidFill>
              </a:rPr>
              <a:t>štúdia</a:t>
            </a:r>
            <a:r>
              <a:rPr sz="3200" b="1" dirty="0" smtClean="0">
                <a:solidFill>
                  <a:schemeClr val="tx1"/>
                </a:solidFill>
              </a:rPr>
              <a:t>: 2 roky </a:t>
            </a:r>
          </a:p>
          <a:p>
            <a:pPr marL="0" indent="0">
              <a:buNone/>
            </a:pPr>
            <a:r>
              <a:rPr sz="3200" b="1" dirty="0" err="1" smtClean="0">
                <a:solidFill>
                  <a:schemeClr val="tx1"/>
                </a:solidFill>
              </a:rPr>
              <a:t>Spôsob</a:t>
            </a:r>
            <a:r>
              <a:rPr sz="3200" b="1" dirty="0" smtClean="0">
                <a:solidFill>
                  <a:schemeClr val="tx1"/>
                </a:solidFill>
              </a:rPr>
              <a:t> </a:t>
            </a:r>
            <a:r>
              <a:rPr sz="3200" b="1" dirty="0" err="1" smtClean="0">
                <a:solidFill>
                  <a:schemeClr val="tx1"/>
                </a:solidFill>
              </a:rPr>
              <a:t>ukončenia</a:t>
            </a:r>
            <a:r>
              <a:rPr sz="3200" b="1" dirty="0" smtClean="0">
                <a:solidFill>
                  <a:schemeClr val="tx1"/>
                </a:solidFill>
              </a:rPr>
              <a:t>:</a:t>
            </a:r>
            <a:r>
              <a:rPr sz="3200" dirty="0" smtClean="0">
                <a:solidFill>
                  <a:schemeClr val="tx1"/>
                </a:solidFill>
              </a:rPr>
              <a:t> maturitná skúška</a:t>
            </a:r>
          </a:p>
          <a:p>
            <a:pPr marL="0" indent="0">
              <a:buNone/>
            </a:pPr>
            <a:r>
              <a:rPr sz="3200" b="1" dirty="0" smtClean="0">
                <a:solidFill>
                  <a:schemeClr val="tx1"/>
                </a:solidFill>
              </a:rPr>
              <a:t>Doklad o </a:t>
            </a:r>
            <a:r>
              <a:rPr sz="3200" b="1" dirty="0" err="1" smtClean="0">
                <a:solidFill>
                  <a:schemeClr val="tx1"/>
                </a:solidFill>
              </a:rPr>
              <a:t>ukončení</a:t>
            </a:r>
            <a:r>
              <a:rPr sz="3200" b="1" dirty="0" smtClean="0">
                <a:solidFill>
                  <a:schemeClr val="tx1"/>
                </a:solidFill>
              </a:rPr>
              <a:t>: </a:t>
            </a:r>
            <a:r>
              <a:rPr sz="3200" dirty="0" smtClean="0">
                <a:solidFill>
                  <a:schemeClr val="tx1"/>
                </a:solidFill>
              </a:rPr>
              <a:t>maturitné vysvedčenie</a:t>
            </a:r>
            <a:endParaRPr lang="sk-SK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1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8520" y="821335"/>
            <a:ext cx="8077200" cy="403346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NADVÄZUJÚCE F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ORMY </a:t>
            </a: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ŠTÚDIA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POMATURITNÉ</a:t>
            </a: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2697 </a:t>
            </a:r>
            <a:r>
              <a:rPr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mechanik elektrotechnik</a:t>
            </a:r>
            <a:r>
              <a:rPr lang="sk-SK" sz="3800" dirty="0"/>
              <a:t/>
            </a:r>
            <a:br>
              <a:rPr lang="sk-SK" sz="3800" dirty="0"/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55576" y="3356992"/>
            <a:ext cx="7785411" cy="1088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11200" b="1" dirty="0" smtClean="0">
                <a:solidFill>
                  <a:schemeClr val="tx1"/>
                </a:solidFill>
              </a:rPr>
              <a:t>Dĺžka štúdia:  2 </a:t>
            </a:r>
            <a:r>
              <a:rPr lang="sk-SK" sz="11200" b="1" dirty="0">
                <a:solidFill>
                  <a:schemeClr val="tx1"/>
                </a:solidFill>
              </a:rPr>
              <a:t>roky</a:t>
            </a:r>
            <a:r>
              <a:rPr lang="sk-SK" sz="11200" dirty="0">
                <a:solidFill>
                  <a:schemeClr val="tx1"/>
                </a:solidFill>
              </a:rPr>
              <a:t/>
            </a:r>
            <a:br>
              <a:rPr lang="sk-SK" sz="11200" dirty="0">
                <a:solidFill>
                  <a:schemeClr val="tx1"/>
                </a:solidFill>
              </a:rPr>
            </a:br>
            <a:r>
              <a:rPr lang="sk-SK" sz="11200" b="1" dirty="0">
                <a:solidFill>
                  <a:schemeClr val="tx1"/>
                </a:solidFill>
              </a:rPr>
              <a:t>Doklad o </a:t>
            </a:r>
            <a:r>
              <a:rPr lang="sk-SK" sz="11200" b="1" dirty="0" smtClean="0">
                <a:solidFill>
                  <a:schemeClr val="tx1"/>
                </a:solidFill>
              </a:rPr>
              <a:t>ukončení: </a:t>
            </a:r>
            <a:r>
              <a:rPr lang="sk-SK" sz="11200" dirty="0" smtClean="0">
                <a:solidFill>
                  <a:schemeClr val="tx1"/>
                </a:solidFill>
              </a:rPr>
              <a:t>maturitné</a:t>
            </a:r>
            <a:r>
              <a:rPr lang="sk-SK" sz="11200" b="1" dirty="0" smtClean="0">
                <a:solidFill>
                  <a:schemeClr val="tx1"/>
                </a:solidFill>
              </a:rPr>
              <a:t> </a:t>
            </a:r>
            <a:r>
              <a:rPr lang="sk-SK" sz="11200" dirty="0" smtClean="0">
                <a:solidFill>
                  <a:schemeClr val="tx1"/>
                </a:solidFill>
              </a:rPr>
              <a:t>vysvedčenie</a:t>
            </a:r>
          </a:p>
          <a:p>
            <a:pPr marL="0" indent="0">
              <a:buNone/>
            </a:pPr>
            <a:r>
              <a:rPr lang="sk-SK" sz="9600" dirty="0">
                <a:solidFill>
                  <a:schemeClr val="tx1"/>
                </a:solidFill>
              </a:rPr>
              <a:t>Absolvent získa osvedčenie na elektrotechnickú </a:t>
            </a:r>
            <a:r>
              <a:rPr lang="sk-SK" sz="9600" dirty="0" smtClean="0">
                <a:solidFill>
                  <a:schemeClr val="tx1"/>
                </a:solidFill>
              </a:rPr>
              <a:t>spôsobilosť</a:t>
            </a:r>
            <a:r>
              <a:rPr lang="sk-SK" sz="11200" dirty="0" smtClean="0">
                <a:solidFill>
                  <a:schemeClr val="tx1"/>
                </a:solidFill>
              </a:rPr>
              <a:t>.</a:t>
            </a:r>
            <a:endParaRPr lang="sk-SK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9600" b="1" dirty="0">
              <a:solidFill>
                <a:srgbClr val="438BC4"/>
              </a:solidFill>
            </a:endParaRPr>
          </a:p>
          <a:p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  <p:pic>
        <p:nvPicPr>
          <p:cNvPr id="6146" name="Picture 2" descr="https://cloud6.edupage.org/cloud/mechanik_elektrotechnik_IT_%282%29.jpg?z%3Acltjpzxc12ty1BAxhtAcgsChQeO6Y8%2FTrBUtxoDm7Ah0G0rrnK0iZGiutr55FNh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4672032"/>
            <a:ext cx="3816424" cy="21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908720"/>
            <a:ext cx="8077200" cy="890584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NADVÄZUJÚCE F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ORMY </a:t>
            </a: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ŠTÚDIA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SKRÁTENÉ</a:t>
            </a: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003300"/>
                </a:solidFill>
              </a:rPr>
              <a:t/>
            </a:r>
            <a:br>
              <a:rPr lang="sk-SK" b="1" dirty="0">
                <a:solidFill>
                  <a:srgbClr val="003300"/>
                </a:solidFill>
              </a:rPr>
            </a:br>
            <a:r>
              <a:rPr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 potrieb trhu a zamestnávateľov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4348" y="4429132"/>
            <a:ext cx="6953996" cy="24288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sz="6700" b="1" dirty="0" smtClean="0">
                <a:solidFill>
                  <a:schemeClr val="tx1"/>
                </a:solidFill>
              </a:rPr>
              <a:t>Dĺžka štúdia:  2 </a:t>
            </a:r>
            <a:r>
              <a:rPr lang="sk-SK" sz="6700" b="1" dirty="0">
                <a:solidFill>
                  <a:schemeClr val="tx1"/>
                </a:solidFill>
              </a:rPr>
              <a:t>roky</a:t>
            </a:r>
            <a:r>
              <a:rPr lang="sk-SK" sz="6700" dirty="0">
                <a:solidFill>
                  <a:schemeClr val="tx1"/>
                </a:solidFill>
              </a:rPr>
              <a:t/>
            </a:r>
            <a:br>
              <a:rPr lang="sk-SK" sz="6700" dirty="0">
                <a:solidFill>
                  <a:schemeClr val="tx1"/>
                </a:solidFill>
              </a:rPr>
            </a:br>
            <a:r>
              <a:rPr lang="sk-SK" sz="6700" b="1" dirty="0">
                <a:solidFill>
                  <a:schemeClr val="tx1"/>
                </a:solidFill>
              </a:rPr>
              <a:t>Doklad o </a:t>
            </a:r>
            <a:r>
              <a:rPr lang="sk-SK" sz="6700" b="1" dirty="0" smtClean="0">
                <a:solidFill>
                  <a:schemeClr val="tx1"/>
                </a:solidFill>
              </a:rPr>
              <a:t>ukončení: </a:t>
            </a:r>
            <a:r>
              <a:rPr lang="sk-SK" sz="6700" dirty="0" smtClean="0">
                <a:solidFill>
                  <a:schemeClr val="tx1"/>
                </a:solidFill>
              </a:rPr>
              <a:t>vysvedčenie, výučný list</a:t>
            </a:r>
            <a:endParaRPr lang="sk-SK" sz="6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5500" b="1" dirty="0">
              <a:solidFill>
                <a:srgbClr val="438BC4"/>
              </a:solidFill>
            </a:endParaRPr>
          </a:p>
          <a:p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59058" y="-2147757"/>
            <a:ext cx="7056784" cy="3312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DUÁLNE VZDELÁvANIE </a:t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systém odborného vzdelávania </a:t>
            </a:r>
            <a:b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prípravy, ktorý sa vyznačuje</a:t>
            </a:r>
            <a:b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výkonom praktického vyučovania</a:t>
            </a:r>
            <a:b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priamo u zamestnávateľa</a:t>
            </a:r>
            <a: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2433 H 00 obrábač kovov</a:t>
            </a: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3341 K 00 </a:t>
            </a:r>
            <a:r>
              <a:rPr lang="sk-SK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operátor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drevárskej a nábytkárskej výroby</a:t>
            </a:r>
            <a:r>
              <a:rPr lang="sk-SK" sz="2700" b="1" dirty="0" smtClean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 smtClean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 flipH="1" flipV="1">
            <a:off x="1331640" y="5013175"/>
            <a:ext cx="72008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5500" dirty="0">
                <a:solidFill>
                  <a:srgbClr val="438BC4"/>
                </a:solidFill>
              </a:rPr>
              <a:t/>
            </a:r>
            <a:br>
              <a:rPr lang="sk-SK" sz="5500" dirty="0">
                <a:solidFill>
                  <a:srgbClr val="438BC4"/>
                </a:solidFill>
              </a:rPr>
            </a:br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999303"/>
            <a:ext cx="1728192" cy="517929"/>
          </a:xfrm>
          <a:prstGeom prst="rect">
            <a:avLst/>
          </a:prstGeom>
        </p:spPr>
      </p:pic>
      <p:pic>
        <p:nvPicPr>
          <p:cNvPr id="10" name="Picture 4" descr="https://cloud5.edupage.org/cloud/mechatronik_%282%29.jpg?z%3AzyP2a3H8NvYcy7soUtsdBV%2BR6JgV06qAay8uMjs9cGNvkyK6fsaIx%2B2sTpaPAG7%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006813"/>
            <a:ext cx="1616540" cy="17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oud6.edupage.org/cloud/stolar__stavebna_vyroba__spracuvanie_dreva.png?z%3Aq3cgWbCx%2F9DDsotq86eOGbb9yR1lLfMaS7H7AGl%2BDRt%2BzXUvlqrlJPeivsAacT3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896" y="4988656"/>
            <a:ext cx="201986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loud5.edupage.org/cloud/Sanas_logo.jpg?z%3AtE21tD08m38DcmtrKF9T8M7n%2BlGxwqm6DgeV%2BSSgxrMqHgC7iP8FhhCz0qAzZNu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381949"/>
            <a:ext cx="2286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5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Štítok</Template>
  <TotalTime>0</TotalTime>
  <Words>669</Words>
  <Application>Microsoft Office PowerPoint</Application>
  <PresentationFormat>Prezentácia na obrazovke (4:3)</PresentationFormat>
  <Paragraphs>158</Paragraphs>
  <Slides>25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Comfortaa</vt:lpstr>
      <vt:lpstr>Gill Sans MT</vt:lpstr>
      <vt:lpstr>Impact</vt:lpstr>
      <vt:lpstr>Times New Roman</vt:lpstr>
      <vt:lpstr>Badge</vt:lpstr>
      <vt:lpstr>SPOJENÁ ŠKOLA SNP 16, SABINOV</vt:lpstr>
      <vt:lpstr>MOŽNOSTI ŠTÚDIA </vt:lpstr>
      <vt:lpstr> ŠTUDIJNÉ ODBORY  </vt:lpstr>
      <vt:lpstr>UČEBNÉ ODBORY</vt:lpstr>
      <vt:lpstr> UČEBNÉ  ODBORY   2477 F  obrábanie kovov 2982 F  potravinárska výroba 3383 F  spracúvanie dreva 3686 F  stavebná výroba     </vt:lpstr>
      <vt:lpstr> NADVÄZUJÚCE FORMY ŠTÚDIA NADSTAVBOVÉ   3757 L  dopravná prevádzka 3347 L  drevárska a nábytkárska výroba 6421 L  spoločné stravovanie </vt:lpstr>
      <vt:lpstr>NADVÄZUJÚCE FORMY ŠTÚDIA POMATURITNÉ  2697 N mechanik elektrotechnik      </vt:lpstr>
      <vt:lpstr>NADVÄZUJÚCE FORMY ŠTÚDIA SKRÁTENÉ  Podľa potrieb trhu a zamestnávateľov     </vt:lpstr>
      <vt:lpstr>  DUÁLNE VZDELÁvANIE  Je systém odborného vzdelávania  a prípravy, ktorý sa vyznačuje výkonom praktického vyučovania priamo u zamestnávateľa 2433 H 00 obrábač kovov 3341 K 00 operátor drevárskej a nábytkárskej výroby     </vt:lpstr>
      <vt:lpstr>MODERNIZÁCIA ŠTÚDIA NA ŠKOLE</vt:lpstr>
      <vt:lpstr>MODERNIZÁCIA ŠTÚDIA NA ŠKOLE</vt:lpstr>
      <vt:lpstr>ODBORNÉ VZDELÁVANIE A PRAKTICKÉ ŠTÚDIUM </vt:lpstr>
      <vt:lpstr>MODERNIZÁCIA ŠTÚDIA NA ŠKOLE</vt:lpstr>
      <vt:lpstr>ŠTÚDIUM  CUDZÍCH JAZYKOV  NA NAŠEJ ŠKOLE : </vt:lpstr>
      <vt:lpstr>ŠPORTOVÉ     ÚSPECHY A REPREZENTÁCIA  </vt:lpstr>
      <vt:lpstr>     ŠPORTOVÉ MOŽNOSTI ŠKOLY</vt:lpstr>
      <vt:lpstr>ĎALŠIE VZDELÁVACIE AKTIVITY  PRE ŠTUDENTOV A VEREJNOSŤ   </vt:lpstr>
      <vt:lpstr>Projekt ŠKOLY</vt:lpstr>
      <vt:lpstr>ŠKOLSKÉ AKTIVITY</vt:lpstr>
      <vt:lpstr>ExKURZIE A VÝLETY</vt:lpstr>
      <vt:lpstr>AKCIE:</vt:lpstr>
      <vt:lpstr>PARTNERI  ŠKOLY </vt:lpstr>
      <vt:lpstr>VEDENIE ŠKOLY</vt:lpstr>
      <vt:lpstr>Prečo študovať na našej škole?</vt:lpstr>
      <vt:lpstr>KONTAKTNÉ ÚDAJE O ŠKOLE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2018-10-19T15:57:49Z</dcterms:created>
  <dcterms:modified xsi:type="dcterms:W3CDTF">2021-02-18T19:02:18Z</dcterms:modified>
</cp:coreProperties>
</file>