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1" r:id="rId9"/>
    <p:sldId id="263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78AA95-63A4-421F-AF57-21726FD199ED}" type="datetimeFigureOut">
              <a:rPr lang="pl-PL" smtClean="0"/>
              <a:t>23.10.2022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163BEB-715D-4F17-BD2A-49E8DF7F06C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perkid.pl/" TargetMode="External"/><Relationship Id="rId3" Type="http://schemas.openxmlformats.org/officeDocument/2006/relationships/hyperlink" Target="file:///C:\Users\barto\Downloads\www.domologo.pl" TargetMode="External"/><Relationship Id="rId7" Type="http://schemas.openxmlformats.org/officeDocument/2006/relationships/hyperlink" Target="http://www.printoteka.pl/" TargetMode="External"/><Relationship Id="rId2" Type="http://schemas.openxmlformats.org/officeDocument/2006/relationships/hyperlink" Target="http://www.logopasj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zabawy.com/" TargetMode="External"/><Relationship Id="rId5" Type="http://schemas.openxmlformats.org/officeDocument/2006/relationships/hyperlink" Target="http://www.mimowa.pl/" TargetMode="External"/><Relationship Id="rId4" Type="http://schemas.openxmlformats.org/officeDocument/2006/relationships/hyperlink" Target="http://www.logopedarybka.pl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barto\Downloads\www.domologo.pl" TargetMode="External"/><Relationship Id="rId2" Type="http://schemas.openxmlformats.org/officeDocument/2006/relationships/hyperlink" Target="file:///C:\Users\barto\Downloads\www.logopasja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barto\Downloads\www.logopedarybka.p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1556792"/>
            <a:ext cx="6172200" cy="34617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Zajęcia Otwarte </a:t>
            </a:r>
            <a:br>
              <a:rPr lang="pl-PL" dirty="0" smtClean="0"/>
            </a:br>
            <a:r>
              <a:rPr lang="pl-PL" dirty="0" smtClean="0"/>
              <a:t>dla rodziców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„jak Ćwiczyć </a:t>
            </a:r>
            <a:br>
              <a:rPr lang="pl-PL" dirty="0" smtClean="0"/>
            </a:br>
            <a:r>
              <a:rPr lang="pl-PL" dirty="0" smtClean="0"/>
              <a:t>z dzieckiem w domu?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Propozycja zabaw rozwijających mowę.”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rzygotowała Logopeda szkolny w  SP1 Szubin</a:t>
            </a:r>
          </a:p>
          <a:p>
            <a:r>
              <a:rPr lang="pl-PL" dirty="0" smtClean="0"/>
              <a:t>mgr Jagoda Wiśniewska- Grzelak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534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l-PL" dirty="0" smtClean="0"/>
              <a:t>Ćwiczenia ODDECHOWE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529264" cy="5493224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Dmuchanie na chorągiewki i wiatraczki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Tańczący </a:t>
            </a:r>
            <a:r>
              <a:rPr lang="pl-PL" b="1" dirty="0"/>
              <a:t>płomyczek</a:t>
            </a:r>
            <a:r>
              <a:rPr lang="pl-PL" dirty="0"/>
              <a:t> - dmuchanie na płomień świecy, tak by wyginać go pod wpływem dmuchania</a:t>
            </a:r>
            <a:r>
              <a:rPr lang="pl-PL" dirty="0" smtClean="0"/>
              <a:t>.</a:t>
            </a:r>
          </a:p>
          <a:p>
            <a:r>
              <a:rPr lang="pl-PL" b="1" dirty="0" smtClean="0"/>
              <a:t>Łódki</a:t>
            </a:r>
            <a:r>
              <a:rPr lang="pl-PL" dirty="0" smtClean="0"/>
              <a:t> </a:t>
            </a:r>
            <a:r>
              <a:rPr lang="pl-PL" dirty="0"/>
              <a:t>- dmuchanie na papierowe łódki, lekkie przedmioty pływające w misce z </a:t>
            </a:r>
            <a:r>
              <a:rPr lang="pl-PL" dirty="0" err="1"/>
              <a:t>wodą.Wydmuchiwanie</a:t>
            </a:r>
            <a:r>
              <a:rPr lang="pl-PL" dirty="0"/>
              <a:t> baniek mydlanych. Dmuchanie na papierowe ozdoby zawieszone na nitkach różnej długości. Przy tych ćwiczeniach posługujemy się raz nosem, raz ustami. </a:t>
            </a:r>
            <a:endParaRPr lang="pl-PL" dirty="0" smtClean="0"/>
          </a:p>
          <a:p>
            <a:r>
              <a:rPr lang="pl-PL" b="1" dirty="0" smtClean="0"/>
              <a:t>Kto </a:t>
            </a:r>
            <a:r>
              <a:rPr lang="pl-PL" b="1" dirty="0"/>
              <a:t>dmuchnie dalej?</a:t>
            </a:r>
            <a:r>
              <a:rPr lang="pl-PL" dirty="0"/>
              <a:t> - zdmuchiwanie kulki waty kosmetycznej, lekkich przedmiotów. </a:t>
            </a:r>
            <a:endParaRPr lang="pl-PL" dirty="0" smtClean="0"/>
          </a:p>
          <a:p>
            <a:r>
              <a:rPr lang="pl-PL" b="1" dirty="0" smtClean="0"/>
              <a:t>Wyścigi </a:t>
            </a:r>
            <a:r>
              <a:rPr lang="pl-PL" b="1" dirty="0"/>
              <a:t>samochodowe</a:t>
            </a:r>
            <a:r>
              <a:rPr lang="pl-PL" dirty="0"/>
              <a:t> - dmuchanie na papierowe kulki po wytyczonej trasie (narysowanej na podłodze, kartce</a:t>
            </a:r>
            <a:r>
              <a:rPr lang="pl-PL" dirty="0" smtClean="0"/>
              <a:t>).</a:t>
            </a:r>
          </a:p>
          <a:p>
            <a:r>
              <a:rPr lang="pl-PL" b="1" dirty="0" smtClean="0"/>
              <a:t>Mecz </a:t>
            </a:r>
            <a:r>
              <a:rPr lang="pl-PL" b="1" dirty="0"/>
              <a:t>piłkarski </a:t>
            </a:r>
            <a:r>
              <a:rPr lang="pl-PL" dirty="0"/>
              <a:t>- przedmuchiwanie piłeczki pingpongowej do osoby siedzącej naprzeciwko, staramy się wbić gola w bramkę zbudowaną z klocków (bramka może być jedna, ustawiona na środku stołu lub kilka w różnych miejscach). </a:t>
            </a:r>
            <a:endParaRPr lang="pl-PL" dirty="0" smtClean="0"/>
          </a:p>
          <a:p>
            <a:r>
              <a:rPr lang="pl-PL" b="1" dirty="0" smtClean="0"/>
              <a:t>Gotowanie </a:t>
            </a:r>
            <a:r>
              <a:rPr lang="pl-PL" b="1" dirty="0"/>
              <a:t>wody</a:t>
            </a:r>
            <a:r>
              <a:rPr lang="pl-PL" dirty="0"/>
              <a:t> - dmuchanie przez rurkę do wody, aby tworzyły się pęcherzyki powietrza. Dmuchamy na zmianę: długo - krótko - jak najdłużej, słabo - mocno - bardzo mocno - gotuje się i kipi! </a:t>
            </a:r>
            <a:endParaRPr lang="pl-PL" dirty="0" smtClean="0"/>
          </a:p>
          <a:p>
            <a:r>
              <a:rPr lang="pl-PL" b="1" dirty="0" smtClean="0"/>
              <a:t>Gotowanie </a:t>
            </a:r>
            <a:r>
              <a:rPr lang="pl-PL" b="1" dirty="0"/>
              <a:t>obiadu</a:t>
            </a:r>
            <a:r>
              <a:rPr lang="pl-PL" dirty="0"/>
              <a:t> - rozdmuchiwanie w naczyniu chrupek, ryżu, kaszy, pociętej gąbki, kawałków styropianu. </a:t>
            </a:r>
            <a:endParaRPr lang="pl-PL" dirty="0" smtClean="0"/>
          </a:p>
          <a:p>
            <a:r>
              <a:rPr lang="pl-PL" dirty="0" smtClean="0"/>
              <a:t>Nadmuchiwanie </a:t>
            </a:r>
            <a:r>
              <a:rPr lang="pl-PL" dirty="0"/>
              <a:t>baloników, zabawek i piłek z folii</a:t>
            </a:r>
            <a:r>
              <a:rPr lang="pl-PL" dirty="0" smtClean="0"/>
              <a:t>.</a:t>
            </a:r>
          </a:p>
          <a:p>
            <a:r>
              <a:rPr lang="pl-PL" dirty="0" smtClean="0"/>
              <a:t>Próby </a:t>
            </a:r>
            <a:r>
              <a:rPr lang="pl-PL" dirty="0"/>
              <a:t>gwizdania</a:t>
            </a:r>
            <a:r>
              <a:rPr lang="pl-PL" dirty="0" smtClean="0"/>
              <a:t>.</a:t>
            </a:r>
            <a:endParaRPr lang="pl-PL" b="1" dirty="0" smtClean="0"/>
          </a:p>
          <a:p>
            <a:r>
              <a:rPr lang="pl-PL" b="1" dirty="0" smtClean="0"/>
              <a:t>Przenoszenie za pomocą słomki skrawka papieru do miski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7733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pl-PL" dirty="0" smtClean="0"/>
              <a:t>Budowa jamy ustnej</a:t>
            </a:r>
            <a:endParaRPr lang="pl-PL" dirty="0"/>
          </a:p>
        </p:txBody>
      </p:sp>
      <p:pic>
        <p:nvPicPr>
          <p:cNvPr id="1026" name="Picture 2" descr="BUDOWA NARZĄDÓW MOW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3" y="1196752"/>
            <a:ext cx="7058817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70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Ćwiczenia narządów mowy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/>
          <a:lstStyle/>
          <a:p>
            <a:r>
              <a:rPr lang="pl-PL" dirty="0" smtClean="0"/>
              <a:t>Bajka logopedyczna (</a:t>
            </a:r>
            <a:r>
              <a:rPr lang="pl-PL" dirty="0" err="1" smtClean="0"/>
              <a:t>np.Miś</a:t>
            </a:r>
            <a:r>
              <a:rPr lang="pl-PL" dirty="0" smtClean="0"/>
              <a:t> sprzątający domek, Indianie…)</a:t>
            </a:r>
          </a:p>
          <a:p>
            <a:r>
              <a:rPr lang="pl-PL" dirty="0" smtClean="0"/>
              <a:t>Dowolne ćwiczenia przed lustrem</a:t>
            </a:r>
          </a:p>
          <a:p>
            <a:r>
              <a:rPr lang="pl-PL" dirty="0" smtClean="0"/>
              <a:t>Powtarzanie odgłosów zwierząt i otoczenia</a:t>
            </a:r>
          </a:p>
          <a:p>
            <a:r>
              <a:rPr lang="pl-PL" dirty="0" smtClean="0"/>
              <a:t>Gra logopedyczna planszowa z buźkami</a:t>
            </a:r>
          </a:p>
          <a:p>
            <a:r>
              <a:rPr lang="pl-PL" dirty="0" smtClean="0"/>
              <a:t>Gra </a:t>
            </a:r>
            <a:r>
              <a:rPr lang="pl-PL" dirty="0" err="1" smtClean="0"/>
              <a:t>memory</a:t>
            </a:r>
            <a:r>
              <a:rPr lang="pl-PL" dirty="0" smtClean="0"/>
              <a:t> z buźkami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975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593160" cy="706090"/>
          </a:xfrm>
        </p:spPr>
        <p:txBody>
          <a:bodyPr>
            <a:normAutofit/>
          </a:bodyPr>
          <a:lstStyle/>
          <a:p>
            <a:r>
              <a:rPr lang="pl-PL" dirty="0" smtClean="0"/>
              <a:t>Przykładowe Ćwiczenia Języka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pl-PL" dirty="0"/>
              <a:t>Dotykanie czubkiem języka na zmianę do górnych zębów, a następnie do górnej wargi przy maksymalnym opuszczeniu szczęki dolnej</a:t>
            </a:r>
            <a:endParaRPr lang="pl-PL" dirty="0"/>
          </a:p>
          <a:p>
            <a:r>
              <a:rPr lang="pl-PL" dirty="0"/>
              <a:t>Oblizywanie dolnej i górnej wargi (</a:t>
            </a:r>
            <a:r>
              <a:rPr lang="pl-PL" dirty="0" smtClean="0"/>
              <a:t>zlizywanie czekolady, </a:t>
            </a:r>
            <a:r>
              <a:rPr lang="pl-PL" dirty="0"/>
              <a:t>budyniu)</a:t>
            </a:r>
            <a:endParaRPr lang="pl-PL" dirty="0"/>
          </a:p>
          <a:p>
            <a:r>
              <a:rPr lang="pl-PL" dirty="0"/>
              <a:t>Język w kształcie grota wykonuje poziome ruchy wahadłowe od jednego do drugiego kącika ust</a:t>
            </a:r>
            <a:endParaRPr lang="pl-PL" dirty="0"/>
          </a:p>
          <a:p>
            <a:r>
              <a:rPr lang="pl-PL" dirty="0"/>
              <a:t>Ruchy koliste języka w prawo i w lewo wewnątrz jamy ustnej</a:t>
            </a:r>
            <a:endParaRPr lang="pl-PL" dirty="0"/>
          </a:p>
          <a:p>
            <a:r>
              <a:rPr lang="pl-PL" dirty="0"/>
              <a:t>Oblizywanie lub "odliczanie" zębów i zewnętrznej powierzchni dziąseł pod wargami</a:t>
            </a:r>
            <a:endParaRPr lang="pl-PL" dirty="0"/>
          </a:p>
          <a:p>
            <a:r>
              <a:rPr lang="pl-PL" dirty="0"/>
              <a:t>Żuć język, udawać ssanie cukierka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716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Przykładowe Ćwiczenia Warg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Cmokanie i parskanie (wprawianie warg w drganie)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Wymawianie </a:t>
            </a:r>
            <a:r>
              <a:rPr lang="pl-PL" dirty="0"/>
              <a:t>na przemian "a" - "o" lub "e" - "o" przy maksymalnym oddaleniu od siebie górnej i dolnej wargi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Oddalanie </a:t>
            </a:r>
            <a:r>
              <a:rPr lang="pl-PL" dirty="0"/>
              <a:t>od siebie kącików ust, jak przy "i"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Zbliżanie </a:t>
            </a:r>
            <a:r>
              <a:rPr lang="pl-PL" dirty="0"/>
              <a:t>do siebie kącików ust (ściąganie warg) jak przy "u"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Wargi </a:t>
            </a:r>
            <a:r>
              <a:rPr lang="pl-PL" dirty="0"/>
              <a:t>wysunąć do przodu, ściągnąć je (jak przy gwizdaniu) i przesuwać w kąciki ust: w prawo, w lewo, a następnie wykonywać nimi ruchy okrężne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Masowanie </a:t>
            </a:r>
            <a:r>
              <a:rPr lang="pl-PL" dirty="0"/>
              <a:t>warg zębami (górnymi dolnej wargi i odwrotnie)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Nadymać </a:t>
            </a:r>
            <a:r>
              <a:rPr lang="pl-PL" dirty="0"/>
              <a:t>policzki przy zwartych wargach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Nadymać </a:t>
            </a:r>
            <a:r>
              <a:rPr lang="pl-PL" dirty="0"/>
              <a:t>policzki i zatrzymać powietrze w jamie ustnej na około 4 -5 sekund, następnie oddychać przez nos bez zmiany położenia warg i policzków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774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ćwiczenia podniebienia </a:t>
            </a:r>
            <a:br>
              <a:rPr lang="pl-PL" dirty="0" smtClean="0"/>
            </a:br>
            <a:r>
              <a:rPr lang="pl-PL" dirty="0" smtClean="0"/>
              <a:t>i żuchwy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Płukanie gardła ciepłą wodą (to ćwiczenie pomaga uzyskać dźwięki "k" i "g")</a:t>
            </a:r>
            <a:endParaRPr lang="pl-PL" dirty="0"/>
          </a:p>
          <a:p>
            <a:r>
              <a:rPr lang="pl-PL" dirty="0"/>
              <a:t>Wywołanie ziewania przy nisko opuszczonej szczęce dolnej</a:t>
            </a:r>
            <a:endParaRPr lang="pl-PL" dirty="0"/>
          </a:p>
          <a:p>
            <a:r>
              <a:rPr lang="pl-PL" dirty="0"/>
              <a:t>Chrapanie na wdechu i wydechu</a:t>
            </a:r>
            <a:endParaRPr lang="pl-PL" dirty="0"/>
          </a:p>
          <a:p>
            <a:r>
              <a:rPr lang="pl-PL" dirty="0"/>
              <a:t>Głębokie oddychanie przez usta przy zatkanym </a:t>
            </a:r>
            <a:r>
              <a:rPr lang="pl-PL" dirty="0" smtClean="0"/>
              <a:t>nosie</a:t>
            </a:r>
          </a:p>
          <a:p>
            <a:r>
              <a:rPr lang="pl-PL" dirty="0" smtClean="0"/>
              <a:t>Opuszczaj żuchwę i nagryzaj wargi zębami na zmianę</a:t>
            </a:r>
          </a:p>
          <a:p>
            <a:r>
              <a:rPr lang="pl-PL" dirty="0" smtClean="0"/>
              <a:t>Wykonywanie żuchwą ruchów poziomych P-L, raz z zamkniętymi ustami raz z otwartymi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293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Przykładowe Ćwiczenia </a:t>
            </a:r>
            <a:br>
              <a:rPr lang="pl-PL" dirty="0" smtClean="0"/>
            </a:br>
            <a:r>
              <a:rPr lang="pl-PL" dirty="0" smtClean="0"/>
              <a:t>Motoryki Małej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400600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Malowanie rękami</a:t>
            </a:r>
          </a:p>
          <a:p>
            <a:r>
              <a:rPr lang="pl-PL" b="1" dirty="0"/>
              <a:t>Samodzielne ubieranie się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Kolorowanie i zamalowywanie obrazków</a:t>
            </a:r>
            <a:r>
              <a:rPr lang="pl-PL" dirty="0"/>
              <a:t> w książeczkach do malowania, na wydrukach z komputera lub odrysowanych szablonach.</a:t>
            </a:r>
          </a:p>
          <a:p>
            <a:r>
              <a:rPr lang="pl-PL" dirty="0"/>
              <a:t>. </a:t>
            </a:r>
            <a:r>
              <a:rPr lang="pl-PL" b="1" dirty="0"/>
              <a:t>Obrysowywanie szablonów, rysowanie po śladzie, kalkowanie obrazków.</a:t>
            </a:r>
            <a:r>
              <a:rPr lang="pl-PL" dirty="0"/>
              <a:t> Zabawa w pisanie po śladzie, rysowanie szlaczków w książeczkach.</a:t>
            </a:r>
          </a:p>
          <a:p>
            <a:r>
              <a:rPr lang="pl-PL" b="1" dirty="0"/>
              <a:t>Cięcie nożyczkami i żmudna nauka wycinania</a:t>
            </a:r>
            <a:r>
              <a:rPr lang="pl-PL" dirty="0"/>
              <a:t>, w późniejszej kolejności cięcie po linii wycinanie konkretnych kształtów. Początki są trudne ale warto poświęcić czas na takie zajęcia z dzieckiem. </a:t>
            </a:r>
          </a:p>
          <a:p>
            <a:r>
              <a:rPr lang="pl-PL" dirty="0"/>
              <a:t> </a:t>
            </a:r>
            <a:r>
              <a:rPr lang="pl-PL" b="1" dirty="0"/>
              <a:t>Lepienie, ugniatanie, wyklejanie</a:t>
            </a:r>
            <a:r>
              <a:rPr lang="pl-PL" dirty="0"/>
              <a:t> z plasteliny, modeliny lub innych mas plastycznych, które możecie sami zrobić w domu. </a:t>
            </a:r>
          </a:p>
          <a:p>
            <a:r>
              <a:rPr lang="pl-PL" b="1" dirty="0"/>
              <a:t>Stemplowanie i dziurkowanie</a:t>
            </a:r>
          </a:p>
          <a:p>
            <a:r>
              <a:rPr lang="pl-PL" b="1" dirty="0"/>
              <a:t>Nawlekanie koralików, makaronu, guzików </a:t>
            </a:r>
            <a:r>
              <a:rPr lang="pl-PL" dirty="0"/>
              <a:t>czy</a:t>
            </a:r>
            <a:r>
              <a:rPr lang="pl-PL" b="1" dirty="0"/>
              <a:t> przewlekanie</a:t>
            </a:r>
            <a:r>
              <a:rPr lang="pl-PL" dirty="0"/>
              <a:t> sznurowadeł. </a:t>
            </a:r>
            <a:r>
              <a:rPr lang="pl-PL" b="1" dirty="0"/>
              <a:t>Polecam zabawy z gotowymi szablonami</a:t>
            </a:r>
            <a:r>
              <a:rPr lang="pl-PL" dirty="0"/>
              <a:t> lub takimi, które można zrobić samodzielnie przy użyciu sztywnej tektury, dziurkacza i sznurówek</a:t>
            </a:r>
          </a:p>
          <a:p>
            <a:r>
              <a:rPr lang="pl-PL" b="1" dirty="0"/>
              <a:t>Przesypywanie ziaren, kaszy makaronu lub innych. </a:t>
            </a:r>
            <a:r>
              <a:rPr lang="pl-PL" dirty="0"/>
              <a:t>Zanurzanie dłoni w misce z kaszą, fasolą, grochem, i innymi ziarnami to rewelacyjna gimnastyka dla ręki.</a:t>
            </a:r>
          </a:p>
          <a:p>
            <a:r>
              <a:rPr lang="pl-PL" b="1" dirty="0"/>
              <a:t>Zabawa z klamerkami w rozwieszanie prania.</a:t>
            </a:r>
            <a:r>
              <a:rPr lang="pl-PL" dirty="0"/>
              <a:t> Wystarczy rozwiesić dziecku kawałek sznurka, dać zestaw klamerek i gotowe.  Wystarczy pozwolić zapinać klamerki na osłonce od kwiatka, w zadaniu tym chodzi o nacisk paluszków.  </a:t>
            </a:r>
          </a:p>
          <a:p>
            <a:r>
              <a:rPr lang="pl-PL" b="1" dirty="0"/>
              <a:t>Zabawy z piłką, kozłowanie, łapanie małej</a:t>
            </a:r>
            <a:r>
              <a:rPr lang="pl-PL" dirty="0"/>
              <a:t> piłki do tenisa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060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pl-PL" dirty="0" smtClean="0"/>
              <a:t>Ćwiczenia Słuchu fonematycznego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5544616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Rozpoznawanie dźwięków i szmerów (przesypywanie różnych materiałów sypkich: piasek, kamienie, żwir</a:t>
            </a:r>
            <a:r>
              <a:rPr lang="pl-PL" dirty="0" smtClean="0"/>
              <a:t>;</a:t>
            </a:r>
          </a:p>
          <a:p>
            <a:r>
              <a:rPr lang="pl-PL" dirty="0"/>
              <a:t>Eksponowanie dźwięków charakterystycznych dla różnych pojazdów, głosów zwierząt, sprzętu gospodarstwa domowego, rozpoznawanie dźwięków różnych instrumentów…).</a:t>
            </a:r>
          </a:p>
          <a:p>
            <a:r>
              <a:rPr lang="pl-PL" dirty="0"/>
              <a:t>Powiedz, co słyszysz?</a:t>
            </a:r>
          </a:p>
          <a:p>
            <a:r>
              <a:rPr lang="pl-PL" dirty="0"/>
              <a:t>Rozpoznawanie melodii piosenek po zaśpiewanym fragmencie.</a:t>
            </a:r>
          </a:p>
          <a:p>
            <a:r>
              <a:rPr lang="pl-PL" dirty="0"/>
              <a:t>Wyodrębnianie zdań w mowie, wyrazów w prostych zdaniach: np.: „Ania lubi czekoladę”:</a:t>
            </a:r>
          </a:p>
          <a:p>
            <a:r>
              <a:rPr lang="pl-PL" dirty="0"/>
              <a:t>– wyklaskiwanie lub liczenie na palcach ilości wyrazów;</a:t>
            </a:r>
          </a:p>
          <a:p>
            <a:r>
              <a:rPr lang="pl-PL" dirty="0"/>
              <a:t>Wyróżnianie sylab w wyrazach:</a:t>
            </a:r>
          </a:p>
          <a:p>
            <a:r>
              <a:rPr lang="pl-PL" dirty="0"/>
              <a:t>zabawa w wyliczanki „Ele- me- le dud-ki itp.;</a:t>
            </a:r>
          </a:p>
          <a:p>
            <a:r>
              <a:rPr lang="pl-PL" dirty="0"/>
              <a:t>zabawa w rymowanie, np. co rymuje się z wyrazem mama?(rama, brama);</a:t>
            </a:r>
          </a:p>
          <a:p>
            <a:r>
              <a:rPr lang="pl-PL" dirty="0"/>
              <a:t>wybrzmiewanie w wyrazach pierwszej sylaby (początkowo w oparciu o obrazek np.: koza, kura. Należy przedłużyć pierwszą sylabę np.: </a:t>
            </a:r>
            <a:r>
              <a:rPr lang="pl-PL" dirty="0" err="1"/>
              <a:t>kooo</a:t>
            </a:r>
            <a:r>
              <a:rPr lang="pl-PL" dirty="0"/>
              <a:t> – za;</a:t>
            </a:r>
          </a:p>
          <a:p>
            <a:r>
              <a:rPr lang="pl-PL" dirty="0"/>
              <a:t>zabawa  w  poszukiwanie  przedmiotów,  których  nazwy  zaczynają  się  np.:  od  –  ,,</a:t>
            </a:r>
            <a:r>
              <a:rPr lang="pl-PL" dirty="0" err="1"/>
              <a:t>cza</a:t>
            </a:r>
            <a:r>
              <a:rPr lang="pl-PL" dirty="0" smtClean="0"/>
              <a:t>”</a:t>
            </a:r>
          </a:p>
          <a:p>
            <a:r>
              <a:rPr lang="pl-PL" dirty="0"/>
              <a:t>Podział wyrazów na sylaby (analiza sylabowa):</a:t>
            </a:r>
          </a:p>
          <a:p>
            <a:r>
              <a:rPr lang="pl-PL" dirty="0"/>
              <a:t>dziecko nazywa obrazki, a następnie dzieli je na sylaby i liczy ile ich jest;</a:t>
            </a:r>
          </a:p>
          <a:p>
            <a:r>
              <a:rPr lang="pl-PL" dirty="0"/>
              <a:t>analiza z podskokami – podajemy dziecku wyraz, a jego zadaniem jest podzielić go na sylaby, po wymówieniu każdej z nich musi podskoczyć np. balony – ba ( podskok) </a:t>
            </a:r>
            <a:r>
              <a:rPr lang="pl-PL" dirty="0" err="1"/>
              <a:t>lo</a:t>
            </a:r>
            <a:r>
              <a:rPr lang="pl-PL" dirty="0"/>
              <a:t> (podskok) </a:t>
            </a:r>
            <a:r>
              <a:rPr lang="pl-PL" dirty="0" err="1"/>
              <a:t>ny</a:t>
            </a:r>
            <a:r>
              <a:rPr lang="pl-PL" dirty="0"/>
              <a:t> (podskok);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0959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Polecane strony internetowe </a:t>
            </a:r>
            <a:br>
              <a:rPr lang="pl-PL" dirty="0" smtClean="0"/>
            </a:br>
            <a:r>
              <a:rPr lang="pl-PL" dirty="0" smtClean="0"/>
              <a:t>do wykorzystania w domu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>
                <a:hlinkClick r:id="rId2"/>
              </a:rPr>
              <a:t>www.logopasja.pl</a:t>
            </a:r>
            <a:r>
              <a:rPr lang="pl-PL" dirty="0" smtClean="0"/>
              <a:t>; 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www.domologo.pl</a:t>
            </a:r>
            <a:r>
              <a:rPr lang="pl-PL" dirty="0"/>
              <a:t>;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hlinkClick r:id="rId4"/>
              </a:rPr>
              <a:t>www.logopedarybka.pl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5"/>
              </a:rPr>
              <a:t>http://www.mimowa.pl</a:t>
            </a:r>
            <a:r>
              <a:rPr lang="pl-PL" dirty="0" smtClean="0">
                <a:hlinkClick r:id="rId5"/>
              </a:rPr>
              <a:t>/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>
                <a:hlinkClick r:id="rId6"/>
              </a:rPr>
              <a:t>http://www.eduzabawy.com</a:t>
            </a:r>
            <a:r>
              <a:rPr lang="pl-PL" dirty="0" smtClean="0">
                <a:hlinkClick r:id="rId6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7"/>
              </a:rPr>
              <a:t>http://www.printoteka.pl</a:t>
            </a:r>
            <a:r>
              <a:rPr lang="pl-PL" dirty="0" smtClean="0">
                <a:hlinkClick r:id="rId7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>
                <a:hlinkClick r:id="rId8"/>
              </a:rPr>
              <a:t>http://www.superkid.pl</a:t>
            </a:r>
            <a:r>
              <a:rPr lang="pl-PL" dirty="0" smtClean="0">
                <a:hlinkClick r:id="rId8"/>
              </a:rPr>
              <a:t>/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6382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za uwagę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50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Mowa jako nieodłączny Element rozwoju człowieka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Dzięki mowie dziecko:</a:t>
            </a:r>
          </a:p>
          <a:p>
            <a:pPr marL="0" indent="0">
              <a:buNone/>
            </a:pPr>
            <a:r>
              <a:rPr lang="pl-PL" dirty="0" smtClean="0"/>
              <a:t>*komunikuje się</a:t>
            </a:r>
          </a:p>
          <a:p>
            <a:pPr marL="0" indent="0">
              <a:buNone/>
            </a:pPr>
            <a:r>
              <a:rPr lang="pl-PL" dirty="0" smtClean="0"/>
              <a:t>*zgłasza swoje potrzeby i sprzeciwy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Pierwszym komunikatem jaki wysyła rodzące się dziecko jest krzyk i płacz. Kolejno zgodnie z kamieniami milowymi rozwoju mowy powinno pojawić się </a:t>
            </a:r>
            <a:r>
              <a:rPr lang="pl-PL" dirty="0" err="1" smtClean="0"/>
              <a:t>głużenie</a:t>
            </a:r>
            <a:r>
              <a:rPr lang="pl-PL" dirty="0" smtClean="0"/>
              <a:t> (</a:t>
            </a:r>
            <a:r>
              <a:rPr lang="pl-PL" dirty="0" err="1" smtClean="0"/>
              <a:t>głużą</a:t>
            </a:r>
            <a:r>
              <a:rPr lang="pl-PL" dirty="0" smtClean="0"/>
              <a:t> nawet dzieci niesłyszące), gaworzenie (u dzieci niesłyszących może przedłużyć się do 18mc potem milkną), okres wyrazu, okres zdania,  okres swoistej mowy dziecięcej.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8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Co może niepokoić rodziców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rozwoju mowy dziecka?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</a:t>
            </a:r>
            <a:r>
              <a:rPr lang="pl-PL" dirty="0"/>
              <a:t>mowa dziecka wyraźnie różniąca się od mowy </a:t>
            </a:r>
            <a:r>
              <a:rPr lang="pl-PL" dirty="0" smtClean="0"/>
              <a:t>rówieśników</a:t>
            </a:r>
          </a:p>
          <a:p>
            <a:r>
              <a:rPr lang="pl-PL" dirty="0" smtClean="0"/>
              <a:t>brak </a:t>
            </a:r>
            <a:r>
              <a:rPr lang="pl-PL" dirty="0"/>
              <a:t>reakcji na dźwięki lub słabe </a:t>
            </a:r>
            <a:r>
              <a:rPr lang="pl-PL" dirty="0" smtClean="0"/>
              <a:t>reagowanie</a:t>
            </a:r>
          </a:p>
          <a:p>
            <a:r>
              <a:rPr lang="pl-PL" dirty="0" smtClean="0"/>
              <a:t>brak chęci do komunikacji z otoczeniem</a:t>
            </a:r>
          </a:p>
          <a:p>
            <a:r>
              <a:rPr lang="pl-PL" dirty="0"/>
              <a:t>b</a:t>
            </a:r>
            <a:r>
              <a:rPr lang="pl-PL" dirty="0" smtClean="0"/>
              <a:t>rak kontaktu wzrokowego</a:t>
            </a:r>
          </a:p>
          <a:p>
            <a:r>
              <a:rPr lang="pl-PL" dirty="0" smtClean="0"/>
              <a:t>nieprawidłowości </a:t>
            </a:r>
            <a:r>
              <a:rPr lang="pl-PL" dirty="0"/>
              <a:t>w budowie </a:t>
            </a:r>
            <a:r>
              <a:rPr lang="pl-PL" dirty="0" smtClean="0"/>
              <a:t>narządów artykulacyjnych </a:t>
            </a:r>
            <a:r>
              <a:rPr lang="pl-PL" dirty="0"/>
              <a:t>(język, podniebienie, wargi,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żuchwa, zgryz</a:t>
            </a:r>
            <a:r>
              <a:rPr lang="pl-PL" dirty="0" smtClean="0"/>
              <a:t>)</a:t>
            </a:r>
          </a:p>
          <a:p>
            <a:r>
              <a:rPr lang="pl-PL" dirty="0" smtClean="0"/>
              <a:t> </a:t>
            </a:r>
            <a:r>
              <a:rPr lang="pl-PL" dirty="0"/>
              <a:t>oddychanie przez </a:t>
            </a:r>
            <a:r>
              <a:rPr lang="pl-PL" dirty="0" smtClean="0"/>
              <a:t>usta (przerost 3 migdała, skrócone wędzidełko języka, krzywa przegroda nosowa, polip)</a:t>
            </a:r>
          </a:p>
          <a:p>
            <a:r>
              <a:rPr lang="pl-PL" dirty="0" smtClean="0"/>
              <a:t> </a:t>
            </a:r>
            <a:r>
              <a:rPr lang="pl-PL" dirty="0"/>
              <a:t>nieprawidłowe </a:t>
            </a:r>
            <a:r>
              <a:rPr lang="pl-PL" dirty="0" smtClean="0"/>
              <a:t>połykanie </a:t>
            </a:r>
          </a:p>
          <a:p>
            <a:r>
              <a:rPr lang="pl-PL" dirty="0" smtClean="0"/>
              <a:t>nadmierne </a:t>
            </a:r>
            <a:r>
              <a:rPr lang="pl-PL" dirty="0"/>
              <a:t>wydzielanie </a:t>
            </a:r>
            <a:r>
              <a:rPr lang="pl-PL" dirty="0" smtClean="0"/>
              <a:t>śliny(przerost ślinianek, zapalenie ślinianek)</a:t>
            </a:r>
          </a:p>
          <a:p>
            <a:r>
              <a:rPr lang="pl-PL" dirty="0" smtClean="0"/>
              <a:t>nieprawidłowe </a:t>
            </a:r>
            <a:r>
              <a:rPr lang="pl-PL" dirty="0"/>
              <a:t>nagryzanie i </a:t>
            </a:r>
            <a:r>
              <a:rPr lang="pl-PL" dirty="0" smtClean="0"/>
              <a:t>żucie</a:t>
            </a:r>
          </a:p>
          <a:p>
            <a:r>
              <a:rPr lang="pl-PL" dirty="0" smtClean="0"/>
              <a:t>ssanie </a:t>
            </a:r>
            <a:r>
              <a:rPr lang="pl-PL" dirty="0"/>
              <a:t>palca u dzieci </a:t>
            </a:r>
            <a:r>
              <a:rPr lang="pl-PL" dirty="0" smtClean="0"/>
              <a:t>starszych</a:t>
            </a:r>
          </a:p>
          <a:p>
            <a:r>
              <a:rPr lang="pl-PL" dirty="0"/>
              <a:t>w</a:t>
            </a:r>
            <a:r>
              <a:rPr lang="pl-PL" dirty="0" smtClean="0"/>
              <a:t>ysuwanie języka między górne na dolne zęby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279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Rodzice mogą rozwijać </a:t>
            </a:r>
            <a:br>
              <a:rPr lang="pl-PL" dirty="0" smtClean="0"/>
            </a:br>
            <a:r>
              <a:rPr lang="pl-PL" dirty="0" smtClean="0"/>
              <a:t>mowę dziecka poprzez: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jak najczęstsze mówienie do dziecka w sposób prawidłowy i staranny, z unikaniem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wszelkich </a:t>
            </a:r>
            <a:r>
              <a:rPr lang="pl-PL" dirty="0" smtClean="0"/>
              <a:t>spieszczeń</a:t>
            </a:r>
          </a:p>
          <a:p>
            <a:r>
              <a:rPr lang="pl-PL" dirty="0" smtClean="0"/>
              <a:t>częste </a:t>
            </a:r>
            <a:r>
              <a:rPr lang="pl-PL" dirty="0"/>
              <a:t>czytanie </a:t>
            </a:r>
            <a:r>
              <a:rPr lang="pl-PL" dirty="0" smtClean="0"/>
              <a:t>i opowiadanie dziecku o przeróżnych sytuacjach</a:t>
            </a:r>
          </a:p>
          <a:p>
            <a:r>
              <a:rPr lang="pl-PL" dirty="0" smtClean="0"/>
              <a:t> </a:t>
            </a:r>
            <a:r>
              <a:rPr lang="pl-PL" dirty="0"/>
              <a:t>wykazywanie zainteresowania wszelkimi wypowiedziami </a:t>
            </a:r>
            <a:r>
              <a:rPr lang="pl-PL" dirty="0" smtClean="0"/>
              <a:t>dziecka</a:t>
            </a:r>
          </a:p>
          <a:p>
            <a:r>
              <a:rPr lang="pl-PL" dirty="0" smtClean="0"/>
              <a:t>zachęcanie </a:t>
            </a:r>
            <a:r>
              <a:rPr lang="pl-PL" dirty="0"/>
              <a:t>dziecka do </a:t>
            </a:r>
            <a:r>
              <a:rPr lang="pl-PL" dirty="0" smtClean="0"/>
              <a:t>wypowiedzi</a:t>
            </a:r>
          </a:p>
          <a:p>
            <a:r>
              <a:rPr lang="pl-PL" dirty="0" smtClean="0"/>
              <a:t>udzielanie </a:t>
            </a:r>
            <a:r>
              <a:rPr lang="pl-PL" dirty="0"/>
              <a:t>odpowiedzi na pytania </a:t>
            </a:r>
            <a:r>
              <a:rPr lang="pl-PL" dirty="0" smtClean="0"/>
              <a:t>dziecka</a:t>
            </a:r>
          </a:p>
          <a:p>
            <a:r>
              <a:rPr lang="pl-PL" dirty="0" smtClean="0"/>
              <a:t>dbałość </a:t>
            </a:r>
            <a:r>
              <a:rPr lang="pl-PL" dirty="0"/>
              <a:t>o uszy dziecka, niezaniedbywanie wszelkich chorób uszy, ponieważ w </a:t>
            </a:r>
            <a:r>
              <a:rPr lang="pl-PL" dirty="0" smtClean="0"/>
              <a:t>innym przypadku </a:t>
            </a:r>
            <a:r>
              <a:rPr lang="pl-PL" dirty="0"/>
              <a:t>mogą spowodować </a:t>
            </a:r>
            <a:r>
              <a:rPr lang="pl-PL" dirty="0" smtClean="0"/>
              <a:t>niedosłuch</a:t>
            </a:r>
          </a:p>
          <a:p>
            <a:r>
              <a:rPr lang="pl-PL" dirty="0" smtClean="0"/>
              <a:t>dbałość </a:t>
            </a:r>
            <a:r>
              <a:rPr lang="pl-PL" dirty="0"/>
              <a:t>o narządy artykulacyjne (język – ewentualne </a:t>
            </a:r>
            <a:r>
              <a:rPr lang="pl-PL" dirty="0" smtClean="0"/>
              <a:t>podcięcie </a:t>
            </a:r>
            <a:r>
              <a:rPr lang="pl-PL" dirty="0"/>
              <a:t>wędzidełka </a:t>
            </a:r>
            <a:r>
              <a:rPr lang="pl-PL" dirty="0" smtClean="0"/>
              <a:t>językowego, podniebienie</a:t>
            </a:r>
            <a:r>
              <a:rPr lang="pl-PL" dirty="0"/>
              <a:t>, wargi, żuchwę, </a:t>
            </a:r>
            <a:r>
              <a:rPr lang="pl-PL" dirty="0" smtClean="0"/>
              <a:t>zgryz)</a:t>
            </a:r>
          </a:p>
          <a:p>
            <a:r>
              <a:rPr lang="pl-PL" dirty="0" smtClean="0"/>
              <a:t>dbałość </a:t>
            </a:r>
            <a:r>
              <a:rPr lang="pl-PL" dirty="0"/>
              <a:t>o górne drogi </a:t>
            </a:r>
            <a:r>
              <a:rPr lang="pl-PL" dirty="0" smtClean="0"/>
              <a:t>oddechowe</a:t>
            </a:r>
          </a:p>
          <a:p>
            <a:r>
              <a:rPr lang="pl-PL" dirty="0" smtClean="0"/>
              <a:t>masaż logopedyczny </a:t>
            </a:r>
            <a:endParaRPr lang="pl-PL" dirty="0"/>
          </a:p>
          <a:p>
            <a:r>
              <a:rPr lang="pl-PL" dirty="0" smtClean="0"/>
              <a:t>ćwiczenia </a:t>
            </a:r>
            <a:r>
              <a:rPr lang="pl-PL" dirty="0"/>
              <a:t>i zabawy </a:t>
            </a:r>
            <a:r>
              <a:rPr lang="pl-PL" dirty="0" smtClean="0"/>
              <a:t>logopedyczne</a:t>
            </a:r>
          </a:p>
          <a:p>
            <a:r>
              <a:rPr lang="pl-PL" dirty="0"/>
              <a:t>k</a:t>
            </a:r>
            <a:r>
              <a:rPr lang="pl-PL" dirty="0" smtClean="0"/>
              <a:t>ontakt ze specjalistą (logopeda, neurologopeda, terapeuta karmienia, terapeuta </a:t>
            </a:r>
            <a:r>
              <a:rPr lang="pl-PL" dirty="0" err="1" smtClean="0"/>
              <a:t>miofuncjonalny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3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Częste Wady wymowy występujące </a:t>
            </a:r>
            <a:br>
              <a:rPr lang="pl-PL" dirty="0" smtClean="0"/>
            </a:br>
            <a:r>
              <a:rPr lang="pl-PL" dirty="0" smtClean="0"/>
              <a:t>w okresie Przedszkolnym i szkolnym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Opóźnienie w rozwoju mowy </a:t>
            </a:r>
          </a:p>
          <a:p>
            <a:r>
              <a:rPr lang="pl-PL" b="1" dirty="0" err="1" smtClean="0"/>
              <a:t>Parasygmatyzm</a:t>
            </a:r>
            <a:r>
              <a:rPr lang="pl-PL" dirty="0" smtClean="0"/>
              <a:t> (</a:t>
            </a:r>
            <a:r>
              <a:rPr lang="pl-PL" dirty="0" err="1" smtClean="0"/>
              <a:t>sz</a:t>
            </a:r>
            <a:r>
              <a:rPr lang="pl-PL" dirty="0" smtClean="0"/>
              <a:t>-s, </a:t>
            </a:r>
            <a:r>
              <a:rPr lang="pl-PL" dirty="0" err="1" smtClean="0"/>
              <a:t>sz</a:t>
            </a:r>
            <a:r>
              <a:rPr lang="pl-PL" dirty="0" smtClean="0"/>
              <a:t>-ś, ś-s…)</a:t>
            </a:r>
          </a:p>
          <a:p>
            <a:r>
              <a:rPr lang="pl-PL" b="1" dirty="0" smtClean="0"/>
              <a:t>Seplenienie </a:t>
            </a:r>
            <a:r>
              <a:rPr lang="pl-PL" b="1" dirty="0" err="1" smtClean="0"/>
              <a:t>międzyzębowe</a:t>
            </a:r>
            <a:r>
              <a:rPr lang="pl-PL" dirty="0" smtClean="0"/>
              <a:t>  (szereg </a:t>
            </a:r>
            <a:r>
              <a:rPr lang="pl-PL" dirty="0" err="1" smtClean="0"/>
              <a:t>szumiący,syczący</a:t>
            </a:r>
            <a:r>
              <a:rPr lang="pl-PL" dirty="0" smtClean="0"/>
              <a:t>, ciszący)</a:t>
            </a:r>
          </a:p>
          <a:p>
            <a:r>
              <a:rPr lang="pl-PL" b="1" dirty="0" smtClean="0"/>
              <a:t>Seplenienie boczne</a:t>
            </a:r>
            <a:r>
              <a:rPr lang="pl-PL" dirty="0" smtClean="0"/>
              <a:t> (szereg szumiący, syczący, ciszący)</a:t>
            </a:r>
          </a:p>
          <a:p>
            <a:r>
              <a:rPr lang="pl-PL" b="1" dirty="0" err="1" smtClean="0"/>
              <a:t>Pararotacym</a:t>
            </a:r>
            <a:r>
              <a:rPr lang="pl-PL" dirty="0" smtClean="0"/>
              <a:t>  (r-l, r-j)</a:t>
            </a:r>
          </a:p>
          <a:p>
            <a:r>
              <a:rPr lang="pl-PL" dirty="0" smtClean="0"/>
              <a:t>Rotacyzm właściwy( r- gardłowe, r-tylnojęzykowe lub  tzw. r- francuskie, r-</a:t>
            </a:r>
            <a:r>
              <a:rPr lang="pl-PL" dirty="0" err="1" smtClean="0"/>
              <a:t>międzyzębowe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Lammdacyzm</a:t>
            </a:r>
            <a:r>
              <a:rPr lang="pl-PL" dirty="0" smtClean="0"/>
              <a:t> (l-j, l-</a:t>
            </a:r>
            <a:r>
              <a:rPr lang="pl-PL" dirty="0" err="1" smtClean="0"/>
              <a:t>międzyzębowe</a:t>
            </a:r>
            <a:r>
              <a:rPr lang="pl-PL" dirty="0" smtClean="0"/>
              <a:t>)</a:t>
            </a:r>
          </a:p>
          <a:p>
            <a:r>
              <a:rPr lang="pl-PL" dirty="0" err="1" smtClean="0"/>
              <a:t>Gammacyzm</a:t>
            </a:r>
            <a:r>
              <a:rPr lang="pl-PL" dirty="0" smtClean="0"/>
              <a:t>(g-d)</a:t>
            </a:r>
          </a:p>
          <a:p>
            <a:r>
              <a:rPr lang="pl-PL" dirty="0" err="1" smtClean="0"/>
              <a:t>Kappacyzm</a:t>
            </a:r>
            <a:r>
              <a:rPr lang="pl-PL" dirty="0" smtClean="0"/>
              <a:t>(k-t)</a:t>
            </a:r>
          </a:p>
          <a:p>
            <a:r>
              <a:rPr lang="pl-PL" dirty="0" smtClean="0"/>
              <a:t>Mowa bezdźwięczna (b-p, d-t, g-k, z-s, ż-</a:t>
            </a:r>
            <a:r>
              <a:rPr lang="pl-PL" dirty="0" err="1" smtClean="0"/>
              <a:t>sz</a:t>
            </a:r>
            <a:r>
              <a:rPr lang="pl-PL" dirty="0" smtClean="0"/>
              <a:t>…)</a:t>
            </a:r>
          </a:p>
          <a:p>
            <a:r>
              <a:rPr lang="pl-PL" dirty="0" smtClean="0"/>
              <a:t>Zaburzenie komunikacji i mowy wynikające z ZA, autyzmu</a:t>
            </a:r>
          </a:p>
          <a:p>
            <a:r>
              <a:rPr lang="pl-PL" dirty="0" smtClean="0"/>
              <a:t>Inne substytucje głosek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71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Ćwiczenia Wykorzystywane </a:t>
            </a:r>
            <a:br>
              <a:rPr lang="pl-PL" dirty="0" smtClean="0"/>
            </a:br>
            <a:r>
              <a:rPr lang="pl-PL" dirty="0" smtClean="0"/>
              <a:t>podczas zajęć logopedycznych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Ćwiczenia oddechowe</a:t>
            </a:r>
          </a:p>
          <a:p>
            <a:r>
              <a:rPr lang="pl-PL" dirty="0" smtClean="0"/>
              <a:t>Ćwiczenia narządów mowy</a:t>
            </a:r>
          </a:p>
          <a:p>
            <a:r>
              <a:rPr lang="pl-PL" dirty="0" smtClean="0"/>
              <a:t>Ćwiczenia </a:t>
            </a:r>
            <a:r>
              <a:rPr lang="pl-PL" dirty="0" err="1" smtClean="0"/>
              <a:t>fonatycjne</a:t>
            </a:r>
            <a:r>
              <a:rPr lang="pl-PL" dirty="0" smtClean="0"/>
              <a:t> </a:t>
            </a:r>
          </a:p>
          <a:p>
            <a:r>
              <a:rPr lang="pl-PL" dirty="0" smtClean="0"/>
              <a:t>Ćwiczenia </a:t>
            </a:r>
            <a:r>
              <a:rPr lang="pl-PL" dirty="0" err="1" smtClean="0"/>
              <a:t>logorytmiczne</a:t>
            </a:r>
            <a:endParaRPr lang="pl-PL" dirty="0" smtClean="0"/>
          </a:p>
          <a:p>
            <a:r>
              <a:rPr lang="pl-PL" dirty="0" smtClean="0"/>
              <a:t>Ćwiczenia wzbogacające rozwój słownictwa biernego i czynnego</a:t>
            </a:r>
          </a:p>
          <a:p>
            <a:r>
              <a:rPr lang="pl-PL" dirty="0" smtClean="0"/>
              <a:t>Ćwiczenia sekwencji</a:t>
            </a:r>
          </a:p>
          <a:p>
            <a:r>
              <a:rPr lang="pl-PL" dirty="0" smtClean="0"/>
              <a:t>Ćwiczenia myślenia </a:t>
            </a:r>
            <a:r>
              <a:rPr lang="pl-PL" dirty="0" err="1" smtClean="0"/>
              <a:t>przyczynowo-skutkowego</a:t>
            </a:r>
            <a:endParaRPr lang="pl-PL" dirty="0" smtClean="0"/>
          </a:p>
          <a:p>
            <a:r>
              <a:rPr lang="pl-PL" dirty="0" smtClean="0"/>
              <a:t>Ćwiczenia motoryki małej i dużej</a:t>
            </a:r>
          </a:p>
          <a:p>
            <a:r>
              <a:rPr lang="pl-PL" dirty="0" smtClean="0"/>
              <a:t>Ćwiczenia słuchu </a:t>
            </a:r>
            <a:r>
              <a:rPr lang="pl-PL" dirty="0" err="1" smtClean="0"/>
              <a:t>fonemtycznego</a:t>
            </a:r>
            <a:r>
              <a:rPr lang="pl-PL" dirty="0" smtClean="0"/>
              <a:t> i fonemowego</a:t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365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Zasady Efektywności ćwiczeń logopedycznych w domu: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76064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/>
              <a:t>Przed rozpoczęciem ćwiczeń nosek musi być czysty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Postawa ciała wyprostowana 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Wyłączone jakiekolwiek wysokie technologie</a:t>
            </a:r>
          </a:p>
          <a:p>
            <a:pPr>
              <a:lnSpc>
                <a:spcPct val="120000"/>
              </a:lnSpc>
            </a:pP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Zadbajmy o dobre samopoczucie dziecka</a:t>
            </a:r>
            <a:br>
              <a:rPr lang="pl-PL" dirty="0" smtClean="0"/>
            </a:b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Ćwiczmy systematycznie: krótko, ale często</a:t>
            </a:r>
          </a:p>
          <a:p>
            <a:pPr>
              <a:lnSpc>
                <a:spcPct val="120000"/>
              </a:lnSpc>
            </a:pP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/>
              <a:t>Rodzice ZAWSZE ćwiczą z dzieckiem</a:t>
            </a:r>
            <a:r>
              <a:rPr lang="pl-PL" dirty="0" smtClean="0"/>
              <a:t>.</a:t>
            </a:r>
          </a:p>
          <a:p>
            <a:pPr>
              <a:lnSpc>
                <a:spcPct val="120000"/>
              </a:lnSpc>
            </a:pP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"Wplatamy</a:t>
            </a:r>
            <a:r>
              <a:rPr lang="pl-PL" dirty="0"/>
              <a:t>" ćwiczenia w różne czynności dnia (np. podczas kąpieli można wykonywać ćwiczenia oddechowe: dmuchanie na pianę w kąpieli czy robienie mydlanych baniek</a:t>
            </a:r>
            <a:r>
              <a:rPr lang="pl-PL" dirty="0" smtClean="0"/>
              <a:t>).</a:t>
            </a:r>
            <a:br>
              <a:rPr lang="pl-PL" dirty="0" smtClean="0"/>
            </a:br>
            <a:endParaRPr lang="pl-PL" dirty="0" smtClean="0"/>
          </a:p>
          <a:p>
            <a:pPr>
              <a:lnSpc>
                <a:spcPct val="120000"/>
              </a:lnSpc>
            </a:pPr>
            <a:r>
              <a:rPr lang="pl-PL" dirty="0" smtClean="0"/>
              <a:t>CZYTAMY </a:t>
            </a:r>
            <a:r>
              <a:rPr lang="pl-PL" dirty="0"/>
              <a:t>małym dzieciom książeczki i każemy wskazywać na obrazkach postacie z opowiadań czy bajek</a:t>
            </a:r>
            <a:r>
              <a:rPr lang="pl-PL" dirty="0" smtClean="0"/>
              <a:t>.</a:t>
            </a:r>
            <a:br>
              <a:rPr lang="pl-PL" dirty="0" smtClean="0"/>
            </a:b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 </a:t>
            </a:r>
            <a:r>
              <a:rPr lang="pl-PL" dirty="0"/>
              <a:t>Uczymy poprzez ZABAWĘ wykorzystując pomysły własne lub inspirując się pomysłami ze stron czy blogów logopedycznych (np.     </a:t>
            </a:r>
            <a:r>
              <a:rPr lang="pl-PL" dirty="0">
                <a:hlinkClick r:id="rId2"/>
              </a:rPr>
              <a:t>www.logopasja.pl</a:t>
            </a:r>
            <a:r>
              <a:rPr lang="pl-PL" dirty="0"/>
              <a:t>; </a:t>
            </a:r>
            <a:r>
              <a:rPr lang="pl-PL" dirty="0">
                <a:hlinkClick r:id="rId3"/>
              </a:rPr>
              <a:t>www.domologo.pl</a:t>
            </a:r>
            <a:r>
              <a:rPr lang="pl-PL" dirty="0"/>
              <a:t>; </a:t>
            </a:r>
            <a:r>
              <a:rPr lang="pl-PL" dirty="0">
                <a:hlinkClick r:id="rId4"/>
              </a:rPr>
              <a:t>www.logopedarybka.pl</a:t>
            </a:r>
            <a:r>
              <a:rPr lang="pl-PL" dirty="0" smtClean="0"/>
              <a:t>).</a:t>
            </a:r>
            <a:br>
              <a:rPr lang="pl-PL" dirty="0" smtClean="0"/>
            </a:b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Często </a:t>
            </a:r>
            <a:r>
              <a:rPr lang="pl-PL" dirty="0"/>
              <a:t>ROZMAWIAMY  ze swoimi dziećmi, dbając o   prawidłowość WŁASNEJ wymowy</a:t>
            </a:r>
            <a:r>
              <a:rPr lang="pl-PL" dirty="0" smtClean="0"/>
              <a:t>.</a:t>
            </a:r>
            <a:br>
              <a:rPr lang="pl-PL" dirty="0" smtClean="0"/>
            </a:b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CHWALIMY </a:t>
            </a:r>
            <a:r>
              <a:rPr lang="pl-PL" dirty="0"/>
              <a:t>dziecko za najmniejsze postępy (motywacja jest najważniejsza</a:t>
            </a:r>
            <a:r>
              <a:rPr lang="pl-PL" dirty="0" smtClean="0"/>
              <a:t>).</a:t>
            </a:r>
            <a:br>
              <a:rPr lang="pl-PL" dirty="0" smtClean="0"/>
            </a:br>
            <a:endParaRPr lang="pl-PL" dirty="0"/>
          </a:p>
          <a:p>
            <a:pPr>
              <a:lnSpc>
                <a:spcPct val="120000"/>
              </a:lnSpc>
            </a:pPr>
            <a:r>
              <a:rPr lang="pl-PL" dirty="0" smtClean="0"/>
              <a:t> </a:t>
            </a:r>
            <a:r>
              <a:rPr lang="pl-PL" dirty="0"/>
              <a:t>Nie ćwiczymy późnym wieczorem, kiedy już wszyscy jesteśmy zmęczeni.</a:t>
            </a:r>
          </a:p>
          <a:p>
            <a:pPr>
              <a:lnSpc>
                <a:spcPct val="120000"/>
              </a:lnSpc>
            </a:pPr>
            <a:r>
              <a:rPr lang="pl-PL" dirty="0" smtClean="0"/>
              <a:t> </a:t>
            </a:r>
            <a:r>
              <a:rPr lang="pl-PL" dirty="0"/>
              <a:t>W razie wątpliwości kontaktujemy się z logopedą.</a:t>
            </a:r>
          </a:p>
          <a:p>
            <a:pPr>
              <a:lnSpc>
                <a:spcPct val="120000"/>
              </a:lnSpc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386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Ćwiczenia oddechowe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467600" cy="4873752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Pamiętajmy! Wdech nosem, wydech ustami</a:t>
            </a:r>
          </a:p>
          <a:p>
            <a:r>
              <a:rPr lang="pl-PL" dirty="0" smtClean="0"/>
              <a:t>Cel: stymulacja układu oddechowego, wydłużanie fazy wydechowej, koordynacji wzrokowo ruchowej, ćwiczenie lateralizacji</a:t>
            </a:r>
          </a:p>
          <a:p>
            <a:r>
              <a:rPr lang="pl-PL" dirty="0" smtClean="0"/>
              <a:t>1. ćwiczenie z piórkiem, liściem, watą</a:t>
            </a:r>
          </a:p>
          <a:p>
            <a:pPr marL="0" indent="0">
              <a:buNone/>
            </a:pPr>
            <a:r>
              <a:rPr lang="pl-PL" dirty="0" smtClean="0"/>
              <a:t> (przedmiot kładziemy na dłoni P lub L, prosimy dziecko, aby nabrało powietrze, dmuchnęło przed siebie mocno,  tak aby wylądowało na stopie P lub L. Można próbować z innymi częściami ciała tj. dmuchanie piórka na brzuch, na ramię, na kolano P/L, na głowę.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838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pl-PL" dirty="0" smtClean="0"/>
              <a:t>Ćwiczenia Oddechowe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2. </a:t>
            </a:r>
            <a:r>
              <a:rPr lang="pl-PL" dirty="0" smtClean="0"/>
              <a:t>MECZ: ćwiczenie </a:t>
            </a:r>
            <a:r>
              <a:rPr lang="pl-PL" dirty="0"/>
              <a:t>z pomponikiem pluszowym, piłką </a:t>
            </a:r>
            <a:r>
              <a:rPr lang="pl-PL" dirty="0" smtClean="0"/>
              <a:t>ping-pong, kawałkiem papieru zwiniętego </a:t>
            </a:r>
            <a:br>
              <a:rPr lang="pl-PL" dirty="0" smtClean="0"/>
            </a:br>
            <a:r>
              <a:rPr lang="pl-PL" dirty="0" smtClean="0"/>
              <a:t>w kulkę</a:t>
            </a:r>
          </a:p>
          <a:p>
            <a:r>
              <a:rPr lang="pl-PL" dirty="0" smtClean="0"/>
              <a:t>Dodatkowo potrzebne: kubek papierowy lub plastikowy lub szklany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576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2075</TotalTime>
  <Words>990</Words>
  <Application>Microsoft Office PowerPoint</Application>
  <PresentationFormat>Pokaz na ekranie (4:3)</PresentationFormat>
  <Paragraphs>166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Wykusz</vt:lpstr>
      <vt:lpstr>Zajęcia Otwarte  dla rodziców   „jak Ćwiczyć  z dzieckiem w domu?   Propozycja zabaw rozwijających mowę.”</vt:lpstr>
      <vt:lpstr>Mowa jako nieodłączny Element rozwoju człowieka</vt:lpstr>
      <vt:lpstr>Co może niepokoić rodziców  w rozwoju mowy dziecka?</vt:lpstr>
      <vt:lpstr>Rodzice mogą rozwijać  mowę dziecka poprzez:</vt:lpstr>
      <vt:lpstr>Częste Wady wymowy występujące  w okresie Przedszkolnym i szkolnym</vt:lpstr>
      <vt:lpstr>Ćwiczenia Wykorzystywane  podczas zajęć logopedycznych</vt:lpstr>
      <vt:lpstr>Zasady Efektywności ćwiczeń logopedycznych w domu:</vt:lpstr>
      <vt:lpstr>Ćwiczenia oddechowe</vt:lpstr>
      <vt:lpstr>Ćwiczenia Oddechowe</vt:lpstr>
      <vt:lpstr>Ćwiczenia ODDECHOWE</vt:lpstr>
      <vt:lpstr>Budowa jamy ustnej</vt:lpstr>
      <vt:lpstr>Ćwiczenia narządów mowy </vt:lpstr>
      <vt:lpstr>Przykładowe Ćwiczenia Języka</vt:lpstr>
      <vt:lpstr>Przykładowe Ćwiczenia Warg</vt:lpstr>
      <vt:lpstr>Przykładowe ćwiczenia podniebienia  i żuchwy</vt:lpstr>
      <vt:lpstr>Przykładowe Ćwiczenia  Motoryki Małej</vt:lpstr>
      <vt:lpstr>Ćwiczenia Słuchu fonematycznego</vt:lpstr>
      <vt:lpstr> Polecane strony internetowe  do wykorzystania w domu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Otwarte  dla rodziców   „jak Ćwiczyć  z dzieckiem w domu?   Propozycja zabaw rozwijających mowę.”</dc:title>
  <dc:creator>jagoda</dc:creator>
  <cp:lastModifiedBy>jagoda</cp:lastModifiedBy>
  <cp:revision>25</cp:revision>
  <dcterms:created xsi:type="dcterms:W3CDTF">2022-10-23T09:16:29Z</dcterms:created>
  <dcterms:modified xsi:type="dcterms:W3CDTF">2022-10-24T19:51:41Z</dcterms:modified>
</cp:coreProperties>
</file>