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258" r:id="rId3"/>
    <p:sldId id="260" r:id="rId4"/>
    <p:sldId id="259" r:id="rId5"/>
    <p:sldId id="262" r:id="rId6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2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73EF3-2FE1-4E8A-803D-20FDA2B6495D}" type="datetimeFigureOut">
              <a:rPr lang="sk-SK" smtClean="0"/>
              <a:t>02.06.2022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F8589-D09C-4E6A-AC98-46813E7229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043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24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67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5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9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38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68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07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06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882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0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6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BD2-EC5F-4CCA-8DAD-427110CB2EF2}" type="datetimeFigureOut">
              <a:rPr lang="sk-SK" smtClean="0"/>
              <a:t>01.06.2022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D98EDB-6691-4C65-8C49-056346C795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854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едиатры определили, в каком возрасте детям лучше начинать заниматься  спортом">
            <a:extLst>
              <a:ext uri="{FF2B5EF4-FFF2-40B4-BE49-F238E27FC236}">
                <a16:creationId xmlns:a16="http://schemas.microsoft.com/office/drawing/2014/main" id="{E7744944-D58F-4204-88AA-C0EA916E4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9" t="1776" r="9425" b="884"/>
          <a:stretch/>
        </p:blipFill>
        <p:spPr bwMode="auto">
          <a:xfrm rot="264378">
            <a:off x="6373985" y="3786017"/>
            <a:ext cx="2282424" cy="20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ertrouwenscontactpersonen in de sport - Zorgen om een kind">
            <a:extLst>
              <a:ext uri="{FF2B5EF4-FFF2-40B4-BE49-F238E27FC236}">
                <a16:creationId xmlns:a16="http://schemas.microsoft.com/office/drawing/2014/main" id="{52CA4322-996D-44E2-9539-A18E540B6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" r="26134"/>
          <a:stretch/>
        </p:blipFill>
        <p:spPr bwMode="auto">
          <a:xfrm rot="21130041">
            <a:off x="4270219" y="2113036"/>
            <a:ext cx="1809935" cy="12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doorsportactiviteiten in Knokke-Heist weer mogelijk voor kinderen onder  de 13 jaar | Knokke-Heist | hln.be">
            <a:extLst>
              <a:ext uri="{FF2B5EF4-FFF2-40B4-BE49-F238E27FC236}">
                <a16:creationId xmlns:a16="http://schemas.microsoft.com/office/drawing/2014/main" id="{F56F4F72-A7C6-44DE-9586-8F0BBC842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r="3260" b="15212"/>
          <a:stretch/>
        </p:blipFill>
        <p:spPr bwMode="auto">
          <a:xfrm>
            <a:off x="6101839" y="307591"/>
            <a:ext cx="2718828" cy="13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jlepšie typy športu pre deti s astmou | Philips">
            <a:extLst>
              <a:ext uri="{FF2B5EF4-FFF2-40B4-BE49-F238E27FC236}">
                <a16:creationId xmlns:a16="http://schemas.microsoft.com/office/drawing/2014/main" id="{E1B7C255-9C0C-47EB-8678-CF0F15958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90">
            <a:off x="6238178" y="1810575"/>
            <a:ext cx="2722330" cy="153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cete peniaze na detské športovisko či ihrisko? Prihláste sa o dotáciu,  hrá sa o päť miliónov eur - ahojmama.sk">
            <a:extLst>
              <a:ext uri="{FF2B5EF4-FFF2-40B4-BE49-F238E27FC236}">
                <a16:creationId xmlns:a16="http://schemas.microsoft.com/office/drawing/2014/main" id="{7B76612F-8F59-479B-AD60-8FD99BF5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2147">
            <a:off x="433227" y="3711915"/>
            <a:ext cx="2507182" cy="14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6339245-F4FB-42E0-938A-33827ACC502A}"/>
              </a:ext>
            </a:extLst>
          </p:cNvPr>
          <p:cNvSpPr txBox="1"/>
          <p:nvPr/>
        </p:nvSpPr>
        <p:spPr>
          <a:xfrm>
            <a:off x="150038" y="6276841"/>
            <a:ext cx="887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spc="22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ŠPORTOVÁ AKADÉMIA OZ Pohyb pre deti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D151C41-4CCB-43A8-B963-D11C96B41C79}"/>
              </a:ext>
            </a:extLst>
          </p:cNvPr>
          <p:cNvSpPr txBox="1"/>
          <p:nvPr/>
        </p:nvSpPr>
        <p:spPr>
          <a:xfrm>
            <a:off x="3111931" y="4249040"/>
            <a:ext cx="2848524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u="sng" dirty="0" err="1">
                <a:latin typeface="Bodoni MT Black" panose="02070A03080606020203" pitchFamily="18" charset="0"/>
              </a:rPr>
              <a:t>Info</a:t>
            </a:r>
            <a:r>
              <a:rPr lang="sk-SK" sz="2800" b="1" dirty="0">
                <a:latin typeface="Bodoni MT Black" panose="02070A03080606020203" pitchFamily="18" charset="0"/>
              </a:rPr>
              <a:t>:</a:t>
            </a:r>
          </a:p>
          <a:p>
            <a:pPr algn="ctr">
              <a:spcBef>
                <a:spcPts val="450"/>
              </a:spcBef>
            </a:pPr>
            <a:r>
              <a:rPr lang="sk-SK" sz="2800" b="1" dirty="0">
                <a:latin typeface="Bodoni MT Black" panose="02070A03080606020203" pitchFamily="18" charset="0"/>
              </a:rPr>
              <a:t>0918 683 079</a:t>
            </a:r>
          </a:p>
          <a:p>
            <a:pPr algn="ctr">
              <a:spcBef>
                <a:spcPts val="450"/>
              </a:spcBef>
            </a:pPr>
            <a:endParaRPr lang="sk-SK" sz="600" b="1" dirty="0">
              <a:latin typeface="Bodoni MT Black" panose="02070A03080606020203" pitchFamily="18" charset="0"/>
            </a:endParaRPr>
          </a:p>
          <a:p>
            <a:pPr algn="ctr"/>
            <a:r>
              <a:rPr lang="sk-SK" sz="2800" b="1" dirty="0">
                <a:latin typeface="Bodoni MT Black" panose="02070A03080606020203" pitchFamily="18" charset="0"/>
              </a:rPr>
              <a:t>0905 355 840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BBCA21D-7356-4CD9-A4DF-ED0EB6682560}"/>
              </a:ext>
            </a:extLst>
          </p:cNvPr>
          <p:cNvSpPr txBox="1"/>
          <p:nvPr/>
        </p:nvSpPr>
        <p:spPr>
          <a:xfrm>
            <a:off x="430705" y="5211879"/>
            <a:ext cx="2681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Bodoni MT Black" panose="02070A03080606020203" pitchFamily="18" charset="0"/>
              </a:rPr>
              <a:t>#podmespolusportovat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0BB3F69D-E82D-4DE6-9DD0-DFDC6B3589D4}"/>
              </a:ext>
            </a:extLst>
          </p:cNvPr>
          <p:cNvSpPr txBox="1"/>
          <p:nvPr/>
        </p:nvSpPr>
        <p:spPr>
          <a:xfrm>
            <a:off x="128983" y="102285"/>
            <a:ext cx="592957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400" spc="300" dirty="0">
                <a:latin typeface="Bodoni MT Black" panose="02070A03080606020203" pitchFamily="18" charset="0"/>
              </a:rPr>
              <a:t>VŠEOBECNÁ</a:t>
            </a:r>
            <a:r>
              <a:rPr lang="sk-SK" sz="3400" dirty="0">
                <a:latin typeface="Bodoni MT Black" panose="02070A03080606020203" pitchFamily="18" charset="0"/>
              </a:rPr>
              <a:t> </a:t>
            </a:r>
          </a:p>
          <a:p>
            <a:r>
              <a:rPr lang="sk-SK" sz="3400" dirty="0">
                <a:latin typeface="Bodoni MT Black" panose="02070A03080606020203" pitchFamily="18" charset="0"/>
              </a:rPr>
              <a:t>ŠPORTOVO-POHYBOVÁ </a:t>
            </a:r>
          </a:p>
          <a:p>
            <a:r>
              <a:rPr lang="sk-SK" sz="3400" spc="300" dirty="0">
                <a:latin typeface="Bodoni MT Black" panose="02070A03080606020203" pitchFamily="18" charset="0"/>
              </a:rPr>
              <a:t>PRÍPRAVA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07CCEE8-2384-4E2A-B12E-BD4CD8373FAA}"/>
              </a:ext>
            </a:extLst>
          </p:cNvPr>
          <p:cNvSpPr txBox="1"/>
          <p:nvPr/>
        </p:nvSpPr>
        <p:spPr>
          <a:xfrm>
            <a:off x="589918" y="1728766"/>
            <a:ext cx="3500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>
                <a:latin typeface="Bodoni MT Black" panose="02070A03080606020203" pitchFamily="18" charset="0"/>
              </a:rPr>
              <a:t>pre deti materských škôl,</a:t>
            </a:r>
          </a:p>
          <a:p>
            <a:r>
              <a:rPr lang="sk-SK" sz="2000" dirty="0">
                <a:latin typeface="Bodoni MT Black" panose="02070A03080606020203" pitchFamily="18" charset="0"/>
              </a:rPr>
              <a:t>základných škôl </a:t>
            </a:r>
          </a:p>
          <a:p>
            <a:r>
              <a:rPr lang="sk-SK" sz="2000" dirty="0">
                <a:latin typeface="Bodoni MT Black" panose="02070A03080606020203" pitchFamily="18" charset="0"/>
              </a:rPr>
              <a:t>a školských klubov detí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AFA266C7-6A06-42B0-908A-062F6DA132AF}"/>
              </a:ext>
            </a:extLst>
          </p:cNvPr>
          <p:cNvSpPr txBox="1"/>
          <p:nvPr/>
        </p:nvSpPr>
        <p:spPr>
          <a:xfrm rot="21058971">
            <a:off x="4412076" y="3606426"/>
            <a:ext cx="196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Bodoni MT Black" panose="02070A030806060202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...už 20 rokov </a:t>
            </a:r>
          </a:p>
        </p:txBody>
      </p:sp>
      <p:sp>
        <p:nvSpPr>
          <p:cNvPr id="23" name="Srdce 22">
            <a:extLst>
              <a:ext uri="{FF2B5EF4-FFF2-40B4-BE49-F238E27FC236}">
                <a16:creationId xmlns:a16="http://schemas.microsoft.com/office/drawing/2014/main" id="{AACA4546-2572-4706-BFEE-7CCADD91EED9}"/>
              </a:ext>
            </a:extLst>
          </p:cNvPr>
          <p:cNvSpPr/>
          <p:nvPr/>
        </p:nvSpPr>
        <p:spPr>
          <a:xfrm rot="20989211">
            <a:off x="5051277" y="4029890"/>
            <a:ext cx="487604" cy="429241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Srdce 23">
            <a:extLst>
              <a:ext uri="{FF2B5EF4-FFF2-40B4-BE49-F238E27FC236}">
                <a16:creationId xmlns:a16="http://schemas.microsoft.com/office/drawing/2014/main" id="{7A20F35E-49B2-4C1D-B244-462BD2CC4895}"/>
              </a:ext>
            </a:extLst>
          </p:cNvPr>
          <p:cNvSpPr/>
          <p:nvPr/>
        </p:nvSpPr>
        <p:spPr>
          <a:xfrm rot="20989211">
            <a:off x="5470013" y="4081968"/>
            <a:ext cx="404608" cy="418095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E0EBAE42-4F57-41F1-BE8D-CF76467E22DF}"/>
              </a:ext>
            </a:extLst>
          </p:cNvPr>
          <p:cNvSpPr txBox="1"/>
          <p:nvPr/>
        </p:nvSpPr>
        <p:spPr>
          <a:xfrm rot="21205317">
            <a:off x="382129" y="2831128"/>
            <a:ext cx="307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latin typeface="Bodoni MT Black" panose="02070A03080606020203" pitchFamily="18" charset="0"/>
              </a:rPr>
              <a:t>Šport hrou pre každého</a:t>
            </a:r>
          </a:p>
          <a:p>
            <a:pPr algn="ctr"/>
            <a:r>
              <a:rPr lang="sk-SK" dirty="0">
                <a:solidFill>
                  <a:srgbClr val="C00000"/>
                </a:solidFill>
                <a:latin typeface="Bodoni MT Black" panose="02070A03080606020203" pitchFamily="18" charset="0"/>
              </a:rPr>
              <a:t>denne vo vašich školách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92DFA907-AAA8-45A5-BF07-3F435076F262}"/>
              </a:ext>
            </a:extLst>
          </p:cNvPr>
          <p:cNvSpPr txBox="1"/>
          <p:nvPr/>
        </p:nvSpPr>
        <p:spPr>
          <a:xfrm>
            <a:off x="4576262" y="4496322"/>
            <a:ext cx="18210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ŠK MAKROTEAM ŽILINA</a:t>
            </a:r>
            <a:endParaRPr lang="sk-SK" sz="900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B24D3C9B-2CCF-41BC-9839-BB88D07B1B21}"/>
              </a:ext>
            </a:extLst>
          </p:cNvPr>
          <p:cNvSpPr txBox="1"/>
          <p:nvPr/>
        </p:nvSpPr>
        <p:spPr>
          <a:xfrm>
            <a:off x="3807660" y="5145410"/>
            <a:ext cx="2250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latin typeface="Bodoni MT Black" panose="02070A03080606020203" pitchFamily="18" charset="0"/>
              </a:rPr>
              <a:t>PhDr. Eva Dobšovič </a:t>
            </a:r>
            <a:r>
              <a:rPr lang="sk-SK" sz="1000" dirty="0" err="1">
                <a:latin typeface="Bodoni MT Black" panose="02070A03080606020203" pitchFamily="18" charset="0"/>
              </a:rPr>
              <a:t>Mjartan</a:t>
            </a:r>
            <a:endParaRPr lang="sk-SK" sz="1000" dirty="0">
              <a:latin typeface="Bodoni MT Black" panose="02070A03080606020203" pitchFamily="18" charset="0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F1CBFA38-C142-43CB-9C6A-56889A825043}"/>
              </a:ext>
            </a:extLst>
          </p:cNvPr>
          <p:cNvSpPr txBox="1"/>
          <p:nvPr/>
        </p:nvSpPr>
        <p:spPr>
          <a:xfrm>
            <a:off x="4381635" y="5744398"/>
            <a:ext cx="1710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latin typeface="Bodoni MT Black" panose="02070A03080606020203" pitchFamily="18" charset="0"/>
              </a:rPr>
              <a:t>Ing. Dušan Dobšovič</a:t>
            </a:r>
          </a:p>
        </p:txBody>
      </p:sp>
    </p:spTree>
    <p:extLst>
      <p:ext uri="{BB962C8B-B14F-4D97-AF65-F5344CB8AC3E}">
        <p14:creationId xmlns:p14="http://schemas.microsoft.com/office/powerpoint/2010/main" val="175060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A0CF4A3B-8A52-457C-999A-725E3B4B2FB9}"/>
              </a:ext>
            </a:extLst>
          </p:cNvPr>
          <p:cNvSpPr txBox="1"/>
          <p:nvPr/>
        </p:nvSpPr>
        <p:spPr>
          <a:xfrm>
            <a:off x="128982" y="102285"/>
            <a:ext cx="89074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400" spc="300" dirty="0">
                <a:latin typeface="Bodoni MT Black" panose="02070A03080606020203" pitchFamily="18" charset="0"/>
              </a:rPr>
              <a:t>VŠEOBECNÁ</a:t>
            </a:r>
            <a:r>
              <a:rPr lang="sk-SK" sz="3400" dirty="0">
                <a:latin typeface="Bodoni MT Black" panose="02070A03080606020203" pitchFamily="18" charset="0"/>
              </a:rPr>
              <a:t> </a:t>
            </a:r>
          </a:p>
          <a:p>
            <a:pPr algn="ctr"/>
            <a:r>
              <a:rPr lang="sk-SK" sz="3400" dirty="0">
                <a:latin typeface="Bodoni MT Black" panose="02070A03080606020203" pitchFamily="18" charset="0"/>
              </a:rPr>
              <a:t>ŠPORTOVO-POHYBOVÁ </a:t>
            </a:r>
          </a:p>
          <a:p>
            <a:pPr algn="ctr"/>
            <a:r>
              <a:rPr lang="sk-SK" sz="3400" spc="300" dirty="0">
                <a:latin typeface="Bodoni MT Black" panose="02070A03080606020203" pitchFamily="18" charset="0"/>
              </a:rPr>
              <a:t>PRÍPRAVA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75AA5AE-A7B7-4CF7-BCCF-D4002A34771E}"/>
              </a:ext>
            </a:extLst>
          </p:cNvPr>
          <p:cNvSpPr txBox="1"/>
          <p:nvPr/>
        </p:nvSpPr>
        <p:spPr>
          <a:xfrm>
            <a:off x="424818" y="3800847"/>
            <a:ext cx="829436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k-SK" sz="1400" dirty="0">
                <a:solidFill>
                  <a:srgbClr val="FF0000"/>
                </a:solidFill>
                <a:latin typeface="Bodoni MT Black" panose="02070A03080606020203" pitchFamily="18" charset="0"/>
              </a:rPr>
              <a:t>BENEFITY PRE VAŠE DETI</a:t>
            </a:r>
          </a:p>
          <a:p>
            <a:pPr algn="l" fontAlgn="base"/>
            <a:endParaRPr lang="sk-SK" sz="400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zdravý vývin dieťaťa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budovanie psychickej a fyzickej odolnosti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formovanie sebadisciplíny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socializácia v kolektíve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efektívne využitie voľného času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správna komunikácia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rozvoj kognitívnych schopností (pamäť, pozornosť, reč, rýchlosť myslenia)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jednoduchší prechod k športovej špecializácii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71AA820-EE4D-47B6-B545-711BF93C9C3A}"/>
              </a:ext>
            </a:extLst>
          </p:cNvPr>
          <p:cNvSpPr txBox="1"/>
          <p:nvPr/>
        </p:nvSpPr>
        <p:spPr>
          <a:xfrm>
            <a:off x="424818" y="1984965"/>
            <a:ext cx="829436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k-SK" sz="1400" dirty="0">
                <a:solidFill>
                  <a:srgbClr val="FF0000"/>
                </a:solidFill>
                <a:latin typeface="Bodoni MT Black" panose="02070A03080606020203" pitchFamily="18" charset="0"/>
              </a:rPr>
              <a:t>CIELE PROGRAMU</a:t>
            </a:r>
          </a:p>
          <a:p>
            <a:pPr algn="l" fontAlgn="base"/>
            <a:endParaRPr lang="sk-SK" sz="600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všestranná pohybová príprava ako základ pre všetky športy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rozvoj maximálneho pohybového potenciálu prostredníctvom rozmanitých foriem pohybu, disciplín a športových hier </a:t>
            </a:r>
            <a:r>
              <a:rPr lang="sk-SK" sz="1400" b="0" i="0" dirty="0">
                <a:effectLst/>
                <a:latin typeface="Bodoni MT Black" panose="02070A03080606020203" pitchFamily="18" charset="0"/>
              </a:rPr>
              <a:t>bez predčasnej špecializácie na konkrétny šport</a:t>
            </a:r>
            <a:r>
              <a:rPr lang="sk-SK" sz="1400" dirty="0">
                <a:latin typeface="Bodoni MT Black" panose="02070A03080606020203" pitchFamily="18" charset="0"/>
              </a:rPr>
              <a:t> 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rozvoj pohybových schopností hravou a zábavnou formou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individuálny prístup s prihliadnutím na pohybovú schopnosť a zdatnosť jednotlivca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vytváranie celoživotného vzťahu k pohybu a zdravému životnému štýlu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E3636DF6-6158-4FE7-8D2A-18A4AE0BABA2}"/>
              </a:ext>
            </a:extLst>
          </p:cNvPr>
          <p:cNvSpPr txBox="1"/>
          <p:nvPr/>
        </p:nvSpPr>
        <p:spPr>
          <a:xfrm>
            <a:off x="424818" y="6027003"/>
            <a:ext cx="8512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b="1" spc="22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Všestranný športový program zaisťujúci komplexný rozvoj dieťaťa</a:t>
            </a:r>
          </a:p>
        </p:txBody>
      </p:sp>
    </p:spTree>
    <p:extLst>
      <p:ext uri="{BB962C8B-B14F-4D97-AF65-F5344CB8AC3E}">
        <p14:creationId xmlns:p14="http://schemas.microsoft.com/office/powerpoint/2010/main" val="409051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>
            <a:extLst>
              <a:ext uri="{FF2B5EF4-FFF2-40B4-BE49-F238E27FC236}">
                <a16:creationId xmlns:a16="http://schemas.microsoft.com/office/drawing/2014/main" id="{128646C2-8FAB-44DD-9223-2EBBD3974B1F}"/>
              </a:ext>
            </a:extLst>
          </p:cNvPr>
          <p:cNvSpPr txBox="1"/>
          <p:nvPr/>
        </p:nvSpPr>
        <p:spPr>
          <a:xfrm>
            <a:off x="6165568" y="3654124"/>
            <a:ext cx="23106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i="0" dirty="0">
                <a:solidFill>
                  <a:srgbClr val="7DA1C4"/>
                </a:solidFill>
                <a:effectLst/>
                <a:latin typeface="Bodoni MT Black" panose="02070A03080606020203" pitchFamily="18" charset="0"/>
              </a:rPr>
              <a:t>rozpoznanie prirodzeného talentu</a:t>
            </a:r>
          </a:p>
          <a:p>
            <a:pPr algn="ctr"/>
            <a:r>
              <a:rPr lang="pl-PL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NIE</a:t>
            </a:r>
          </a:p>
          <a:p>
            <a:pPr algn="ctr"/>
            <a:r>
              <a:rPr lang="pl-PL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okamžitý</a:t>
            </a:r>
            <a:br>
              <a:rPr lang="pl-PL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</a:br>
            <a:r>
              <a:rPr lang="pl-PL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výber športu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3B95E5B-0600-49C5-8B65-9D50D43369DB}"/>
              </a:ext>
            </a:extLst>
          </p:cNvPr>
          <p:cNvSpPr txBox="1"/>
          <p:nvPr/>
        </p:nvSpPr>
        <p:spPr>
          <a:xfrm>
            <a:off x="291262" y="3900502"/>
            <a:ext cx="268717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b="1" i="0" dirty="0">
                <a:solidFill>
                  <a:srgbClr val="7DA1C4"/>
                </a:solidFill>
                <a:effectLst/>
                <a:latin typeface="Bodoni MT Black" panose="02070A03080606020203" pitchFamily="18" charset="0"/>
              </a:rPr>
              <a:t>hravosť, zábava</a:t>
            </a:r>
            <a:br>
              <a:rPr lang="sk-SK" sz="2400" b="1" i="0" dirty="0">
                <a:solidFill>
                  <a:srgbClr val="7DA1C4"/>
                </a:solidFill>
                <a:effectLst/>
                <a:latin typeface="Bodoni MT Black" panose="02070A03080606020203" pitchFamily="18" charset="0"/>
              </a:rPr>
            </a:br>
            <a:r>
              <a:rPr lang="sk-SK" sz="2400" b="1" i="0" dirty="0">
                <a:solidFill>
                  <a:srgbClr val="7DA1C4"/>
                </a:solidFill>
                <a:effectLst/>
                <a:latin typeface="Bodoni MT Black" panose="02070A03080606020203" pitchFamily="18" charset="0"/>
              </a:rPr>
              <a:t>a nadšenie</a:t>
            </a:r>
          </a:p>
          <a:p>
            <a:pPr algn="ctr"/>
            <a:r>
              <a:rPr lang="sk-SK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NIE</a:t>
            </a:r>
          </a:p>
          <a:p>
            <a:pPr algn="ctr"/>
            <a:r>
              <a:rPr lang="sk-SK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tlak na výkon</a:t>
            </a:r>
            <a:br>
              <a:rPr lang="sk-SK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</a:br>
            <a:r>
              <a:rPr lang="sk-SK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a výsledok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A3D5575-E9C3-4D85-93E8-FA399A8B2BC1}"/>
              </a:ext>
            </a:extLst>
          </p:cNvPr>
          <p:cNvSpPr txBox="1"/>
          <p:nvPr/>
        </p:nvSpPr>
        <p:spPr>
          <a:xfrm>
            <a:off x="3089461" y="2064146"/>
            <a:ext cx="29650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b="1" i="0" dirty="0">
                <a:solidFill>
                  <a:srgbClr val="7DA1C4"/>
                </a:solidFill>
                <a:effectLst/>
                <a:latin typeface="Bodoni MT Black" panose="02070A03080606020203" pitchFamily="18" charset="0"/>
              </a:rPr>
              <a:t>všestranný pohybový rozvoj</a:t>
            </a:r>
          </a:p>
          <a:p>
            <a:pPr algn="ctr"/>
            <a:r>
              <a:rPr lang="sk-SK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NIE</a:t>
            </a:r>
          </a:p>
          <a:p>
            <a:pPr algn="ctr"/>
            <a:r>
              <a:rPr lang="sk-SK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jednostranná</a:t>
            </a:r>
            <a:br>
              <a:rPr lang="sk-SK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</a:br>
            <a:r>
              <a:rPr lang="sk-SK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špecializácia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62B2AD0-B62C-4E56-8A85-4A916646B2AB}"/>
              </a:ext>
            </a:extLst>
          </p:cNvPr>
          <p:cNvSpPr txBox="1"/>
          <p:nvPr/>
        </p:nvSpPr>
        <p:spPr>
          <a:xfrm>
            <a:off x="236558" y="543143"/>
            <a:ext cx="89074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400" spc="300" dirty="0">
                <a:solidFill>
                  <a:srgbClr val="FF0000"/>
                </a:solidFill>
                <a:latin typeface="Bodoni MT Black" panose="02070A03080606020203" pitchFamily="18" charset="0"/>
              </a:rPr>
              <a:t>ZÁKLADNÉ PRINCÍPY PROGRAMU</a:t>
            </a:r>
          </a:p>
        </p:txBody>
      </p:sp>
      <p:pic>
        <p:nvPicPr>
          <p:cNvPr id="2054" name="Picture 6" descr="František Krupička: Děti 6-12 let – King's Kids ČR">
            <a:extLst>
              <a:ext uri="{FF2B5EF4-FFF2-40B4-BE49-F238E27FC236}">
                <a16:creationId xmlns:a16="http://schemas.microsoft.com/office/drawing/2014/main" id="{9DE8350B-F7FE-4B94-845A-35225FFE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10" y="4186518"/>
            <a:ext cx="2072601" cy="13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Športové drevá? Kotúľ trénujú žiaci aj dva mesiace - Domáce - Správy -  Pravda">
            <a:extLst>
              <a:ext uri="{FF2B5EF4-FFF2-40B4-BE49-F238E27FC236}">
                <a16:creationId xmlns:a16="http://schemas.microsoft.com/office/drawing/2014/main" id="{B160678E-8B36-4BBC-9757-A31113FF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231">
            <a:off x="930044" y="2245113"/>
            <a:ext cx="1981327" cy="11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dravý vývoj dieťaťa a pohyb: Poznáte tieto inšpirácie na pohybové aktivity  pre deti? • Pre Zdravie Ženy">
            <a:extLst>
              <a:ext uri="{FF2B5EF4-FFF2-40B4-BE49-F238E27FC236}">
                <a16:creationId xmlns:a16="http://schemas.microsoft.com/office/drawing/2014/main" id="{91F512B1-DB8A-482E-AB0A-64335F70B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005">
            <a:off x="6359587" y="2216414"/>
            <a:ext cx="1922616" cy="11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A78C035C-CD46-465D-9E5D-EAC27CEDE2E7}"/>
              </a:ext>
            </a:extLst>
          </p:cNvPr>
          <p:cNvSpPr txBox="1"/>
          <p:nvPr/>
        </p:nvSpPr>
        <p:spPr>
          <a:xfrm>
            <a:off x="315503" y="6224227"/>
            <a:ext cx="8512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b="1" spc="22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Šport pre radosť a bez sklamaní</a:t>
            </a:r>
          </a:p>
        </p:txBody>
      </p:sp>
    </p:spTree>
    <p:extLst>
      <p:ext uri="{BB962C8B-B14F-4D97-AF65-F5344CB8AC3E}">
        <p14:creationId xmlns:p14="http://schemas.microsoft.com/office/powerpoint/2010/main" val="218210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id="{2F41A636-E895-466D-A804-3FB099532E5A}"/>
              </a:ext>
            </a:extLst>
          </p:cNvPr>
          <p:cNvSpPr txBox="1"/>
          <p:nvPr/>
        </p:nvSpPr>
        <p:spPr>
          <a:xfrm rot="21196860">
            <a:off x="359450" y="2214519"/>
            <a:ext cx="55192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Bodoni MT Black" panose="02070A03080606020203" pitchFamily="18" charset="0"/>
              </a:rPr>
              <a:t> zoznámenie sa s organizovaným pohybom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Bodoni MT Black" panose="02070A03080606020203" pitchFamily="18" charset="0"/>
              </a:rPr>
              <a:t> rozvoj základných pohybových zručností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Bodoni MT Black" panose="02070A03080606020203" pitchFamily="18" charset="0"/>
              </a:rPr>
              <a:t> budovanie pozitívnych emócií, kamarátskych vzťahov a samostatnosti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8F2E1B7-4EFB-4431-B7FA-3D527E64FFF5}"/>
              </a:ext>
            </a:extLst>
          </p:cNvPr>
          <p:cNvSpPr txBox="1"/>
          <p:nvPr/>
        </p:nvSpPr>
        <p:spPr>
          <a:xfrm rot="21376768">
            <a:off x="3159169" y="3233221"/>
            <a:ext cx="55272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chemeClr val="accent5">
                    <a:lumMod val="75000"/>
                  </a:schemeClr>
                </a:solidFill>
                <a:effectLst/>
                <a:latin typeface="Bodoni MT Black" panose="02070A03080606020203" pitchFamily="18" charset="0"/>
              </a:rPr>
              <a:t> budovanie všestrannosti a športovej motivácie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chemeClr val="accent5">
                    <a:lumMod val="75000"/>
                  </a:schemeClr>
                </a:solidFill>
                <a:effectLst/>
                <a:latin typeface="Bodoni MT Black" panose="02070A03080606020203" pitchFamily="18" charset="0"/>
              </a:rPr>
              <a:t> rozvoj kľúčových pohybových zručností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chemeClr val="accent5">
                    <a:lumMod val="75000"/>
                  </a:schemeClr>
                </a:solidFill>
                <a:effectLst/>
                <a:latin typeface="Bodoni MT Black" panose="02070A03080606020203" pitchFamily="18" charset="0"/>
              </a:rPr>
              <a:t> atletické a gymnastické cvičenia, pohybové hry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78CA309-10E4-430C-8597-947FB5AADE8D}"/>
              </a:ext>
            </a:extLst>
          </p:cNvPr>
          <p:cNvSpPr txBox="1"/>
          <p:nvPr/>
        </p:nvSpPr>
        <p:spPr>
          <a:xfrm rot="21182603">
            <a:off x="2927957" y="4377122"/>
            <a:ext cx="5665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 rozvoj všestrannosti a tímovej spolupráce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600" b="0" i="0" dirty="0">
                <a:solidFill>
                  <a:srgbClr val="414438"/>
                </a:solidFill>
                <a:effectLst/>
                <a:latin typeface="Bodoni MT Black" panose="02070A03080606020203" pitchFamily="18" charset="0"/>
              </a:rPr>
              <a:t> výuka základov najobľúbenejších športov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414438"/>
                </a:solidFill>
                <a:latin typeface="Bodoni MT Black" panose="02070A03080606020203" pitchFamily="18" charset="0"/>
              </a:rPr>
              <a:t> </a:t>
            </a:r>
            <a:r>
              <a:rPr lang="sk-SK" sz="1600" dirty="0" err="1">
                <a:solidFill>
                  <a:srgbClr val="414438"/>
                </a:solidFill>
                <a:latin typeface="Bodoni MT Black" panose="02070A03080606020203" pitchFamily="18" charset="0"/>
              </a:rPr>
              <a:t>multišportové</a:t>
            </a:r>
            <a:r>
              <a:rPr lang="sk-SK" sz="1600" dirty="0">
                <a:solidFill>
                  <a:srgbClr val="414438"/>
                </a:solidFill>
                <a:latin typeface="Bodoni MT Black" panose="02070A03080606020203" pitchFamily="18" charset="0"/>
              </a:rPr>
              <a:t> súťaženie</a:t>
            </a:r>
            <a:endParaRPr lang="sk-SK" sz="1600" b="0" i="0" dirty="0">
              <a:solidFill>
                <a:srgbClr val="414438"/>
              </a:solidFill>
              <a:effectLst/>
              <a:latin typeface="Bodoni MT Black" panose="02070A03080606020203" pitchFamily="18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4AE98F82-EB7F-458E-BB1A-3AA9B97970CD}"/>
              </a:ext>
            </a:extLst>
          </p:cNvPr>
          <p:cNvSpPr txBox="1"/>
          <p:nvPr/>
        </p:nvSpPr>
        <p:spPr>
          <a:xfrm>
            <a:off x="315503" y="6224227"/>
            <a:ext cx="8512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b="1" spc="22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Maximálny dôraz na hravosť a zážitok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E2533FDF-45E0-442F-87D3-4F359752C1AC}"/>
              </a:ext>
            </a:extLst>
          </p:cNvPr>
          <p:cNvSpPr txBox="1"/>
          <p:nvPr/>
        </p:nvSpPr>
        <p:spPr>
          <a:xfrm>
            <a:off x="6909183" y="1163037"/>
            <a:ext cx="16296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effectLst/>
                <a:latin typeface="Bodoni MT Black" panose="02070A03080606020203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k-SK" dirty="0"/>
              <a:t>Výbušnosť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FCE6C0D2-DFF2-40ED-BE10-95C1032C4FC0}"/>
              </a:ext>
            </a:extLst>
          </p:cNvPr>
          <p:cNvSpPr txBox="1"/>
          <p:nvPr/>
        </p:nvSpPr>
        <p:spPr>
          <a:xfrm>
            <a:off x="1815409" y="978371"/>
            <a:ext cx="12528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effectLst/>
                <a:latin typeface="Bodoni MT Black" panose="02070A03080606020203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k-SK" dirty="0"/>
              <a:t>Rýchlosť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5DCB11EA-C795-4349-908D-E0D389DFEFED}"/>
              </a:ext>
            </a:extLst>
          </p:cNvPr>
          <p:cNvSpPr txBox="1"/>
          <p:nvPr/>
        </p:nvSpPr>
        <p:spPr>
          <a:xfrm>
            <a:off x="4497792" y="453302"/>
            <a:ext cx="17900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effectLst/>
                <a:latin typeface="Bodoni MT Black" panose="02070A03080606020203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k-SK" dirty="0"/>
              <a:t>Koordinácia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DF7DA802-009C-4053-AFF1-43614D9B847F}"/>
              </a:ext>
            </a:extLst>
          </p:cNvPr>
          <p:cNvSpPr txBox="1"/>
          <p:nvPr/>
        </p:nvSpPr>
        <p:spPr>
          <a:xfrm>
            <a:off x="605174" y="1167264"/>
            <a:ext cx="8044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effectLst/>
                <a:latin typeface="Bodoni MT Black" panose="02070A03080606020203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sk-SK" dirty="0"/>
              <a:t>Sila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772BBF44-BA6C-4C79-A113-DE2CDFB8B11E}"/>
              </a:ext>
            </a:extLst>
          </p:cNvPr>
          <p:cNvSpPr txBox="1"/>
          <p:nvPr/>
        </p:nvSpPr>
        <p:spPr>
          <a:xfrm>
            <a:off x="515469" y="354688"/>
            <a:ext cx="13962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dirty="0">
                <a:effectLst/>
                <a:latin typeface="Bodoni MT Black" panose="02070A03080606020203" pitchFamily="18" charset="0"/>
              </a:rPr>
              <a:t>Flexibilita</a:t>
            </a:r>
            <a:endParaRPr lang="sk-SK" dirty="0">
              <a:latin typeface="Bodoni MT Black" panose="02070A03080606020203" pitchFamily="18" charset="0"/>
            </a:endParaRP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DD3BCFEC-2E21-4267-8966-51F4FD4DF193}"/>
              </a:ext>
            </a:extLst>
          </p:cNvPr>
          <p:cNvSpPr txBox="1"/>
          <p:nvPr/>
        </p:nvSpPr>
        <p:spPr>
          <a:xfrm>
            <a:off x="2442382" y="182883"/>
            <a:ext cx="17900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effectLst/>
                <a:latin typeface="Bodoni MT Black" panose="02070A03080606020203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k-SK" dirty="0"/>
              <a:t>Koncentrácia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85CA0AF6-1C7A-4DC0-8296-9E2104A572C0}"/>
              </a:ext>
            </a:extLst>
          </p:cNvPr>
          <p:cNvSpPr txBox="1"/>
          <p:nvPr/>
        </p:nvSpPr>
        <p:spPr>
          <a:xfrm>
            <a:off x="6705602" y="395961"/>
            <a:ext cx="16495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effectLst/>
                <a:latin typeface="Bodoni MT Black" panose="02070A03080606020203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k-SK" dirty="0"/>
              <a:t>Rovnováha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307BDB35-4803-4336-946B-01B13ED18C46}"/>
              </a:ext>
            </a:extLst>
          </p:cNvPr>
          <p:cNvSpPr txBox="1"/>
          <p:nvPr/>
        </p:nvSpPr>
        <p:spPr>
          <a:xfrm>
            <a:off x="3491599" y="1144353"/>
            <a:ext cx="29942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effectLst/>
                <a:latin typeface="Bodoni MT Black" panose="02070A03080606020203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k-SK" dirty="0"/>
              <a:t>Priestorová orientácia</a:t>
            </a:r>
          </a:p>
        </p:txBody>
      </p:sp>
      <p:pic>
        <p:nvPicPr>
          <p:cNvPr id="1037" name="Picture 13" descr="Deti môžu v lete rozhýbať svoje telo - Vzdelávanie - Užitočná pravda -  Pravda">
            <a:extLst>
              <a:ext uri="{FF2B5EF4-FFF2-40B4-BE49-F238E27FC236}">
                <a16:creationId xmlns:a16="http://schemas.microsoft.com/office/drawing/2014/main" id="{171FBFC0-81BB-4866-8032-52D86B4C8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1058"/>
            <a:ext cx="2430556" cy="13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ko vybrať správny šport pre deti">
            <a:extLst>
              <a:ext uri="{FF2B5EF4-FFF2-40B4-BE49-F238E27FC236}">
                <a16:creationId xmlns:a16="http://schemas.microsoft.com/office/drawing/2014/main" id="{5A8214A3-34F3-4300-A7FC-8DDC6E19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55" y="2074003"/>
            <a:ext cx="1553502" cy="8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edemročné deti dnes nevedia hodiť a chytiť loptu - Zdravá rodina - Zdravie  - Pravda">
            <a:extLst>
              <a:ext uri="{FF2B5EF4-FFF2-40B4-BE49-F238E27FC236}">
                <a16:creationId xmlns:a16="http://schemas.microsoft.com/office/drawing/2014/main" id="{BA758793-6117-4444-AB88-03CD65BD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10">
            <a:off x="6509101" y="4909061"/>
            <a:ext cx="1695668" cy="9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7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A0CF4A3B-8A52-457C-999A-725E3B4B2FB9}"/>
              </a:ext>
            </a:extLst>
          </p:cNvPr>
          <p:cNvSpPr txBox="1"/>
          <p:nvPr/>
        </p:nvSpPr>
        <p:spPr>
          <a:xfrm>
            <a:off x="150038" y="561538"/>
            <a:ext cx="8907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400" spc="300" dirty="0">
                <a:latin typeface="Bodoni MT Black" panose="02070A03080606020203" pitchFamily="18" charset="0"/>
              </a:rPr>
              <a:t>VYSKÚŠAJTE S NAMI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71AA820-EE4D-47B6-B545-711BF93C9C3A}"/>
              </a:ext>
            </a:extLst>
          </p:cNvPr>
          <p:cNvSpPr txBox="1"/>
          <p:nvPr/>
        </p:nvSpPr>
        <p:spPr>
          <a:xfrm>
            <a:off x="339805" y="3030551"/>
            <a:ext cx="8294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Tréningy po vyučovaní počas ŠKD (60 minút) – cena 3 eur/tréning alebo 12 eur/mesačne.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83D8FDD-2540-490B-855E-38BE897466D6}"/>
              </a:ext>
            </a:extLst>
          </p:cNvPr>
          <p:cNvSpPr txBox="1"/>
          <p:nvPr/>
        </p:nvSpPr>
        <p:spPr>
          <a:xfrm>
            <a:off x="339805" y="3548308"/>
            <a:ext cx="82943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Možnosť nadstavbových tréningov v popoludňajších hodinách (90 minút) pre členov klubu – cena členského 28 eur/mesačne (individuálna účasť pre nečlenov 5 eur/tréning).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DCDA3DD-CB35-401A-B66F-A65B9CD4E2ED}"/>
              </a:ext>
            </a:extLst>
          </p:cNvPr>
          <p:cNvSpPr txBox="1"/>
          <p:nvPr/>
        </p:nvSpPr>
        <p:spPr>
          <a:xfrm>
            <a:off x="339805" y="4221704"/>
            <a:ext cx="8294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V cenách sú zahrnuté všetky náklady spojené s realizáciou tréningov - práca trénerov a lektorov, prenájom športovísk, pomôcky, pitný režim, odmeny, účasť na súťažiach.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3AC3F30-4CC8-45DB-830F-D2065B72977D}"/>
              </a:ext>
            </a:extLst>
          </p:cNvPr>
          <p:cNvSpPr txBox="1"/>
          <p:nvPr/>
        </p:nvSpPr>
        <p:spPr>
          <a:xfrm>
            <a:off x="150038" y="6276841"/>
            <a:ext cx="887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spc="22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ŠPORTOVÁ AKADÉMIA OZ Pohyb pre deti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DDB935F-3A8B-488A-888B-7C9BBF00F64D}"/>
              </a:ext>
            </a:extLst>
          </p:cNvPr>
          <p:cNvSpPr txBox="1"/>
          <p:nvPr/>
        </p:nvSpPr>
        <p:spPr>
          <a:xfrm>
            <a:off x="339805" y="2009487"/>
            <a:ext cx="8294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Vhodné pre deti vo veku 4 – 10 rokov, bez ohľadu na mieru talentu, pohybových schopností, či fyzickej zdatnosti.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4759C5B0-4977-46C7-96A8-F6C12F1F35BD}"/>
              </a:ext>
            </a:extLst>
          </p:cNvPr>
          <p:cNvSpPr txBox="1"/>
          <p:nvPr/>
        </p:nvSpPr>
        <p:spPr>
          <a:xfrm>
            <a:off x="6484148" y="5362688"/>
            <a:ext cx="253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sk-SK" sz="16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0918 683 079</a:t>
            </a:r>
          </a:p>
          <a:p>
            <a:pPr algn="ctr"/>
            <a:r>
              <a:rPr lang="sk-SK" sz="1600" b="1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0905 355 840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52E81A8-DDAF-4562-BD93-2DFD7E5E23AF}"/>
              </a:ext>
            </a:extLst>
          </p:cNvPr>
          <p:cNvSpPr txBox="1"/>
          <p:nvPr/>
        </p:nvSpPr>
        <p:spPr>
          <a:xfrm>
            <a:off x="2572870" y="1249177"/>
            <a:ext cx="367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Bodoni MT Black" panose="02070A03080606020203" pitchFamily="18" charset="0"/>
              </a:rPr>
              <a:t>#podmespolusportovat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9B7D442D-DC77-4FBE-90EF-F56EC168527F}"/>
              </a:ext>
            </a:extLst>
          </p:cNvPr>
          <p:cNvSpPr txBox="1"/>
          <p:nvPr/>
        </p:nvSpPr>
        <p:spPr>
          <a:xfrm>
            <a:off x="339805" y="4739461"/>
            <a:ext cx="8294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Bonusom pre deti z našich tréningov je možnosť prednostnej účasti a poskytnutej zľavy na nami organizované letné a zimné športové kempy.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B4080FB4-EBAE-4345-BAF5-4C666CE784D7}"/>
              </a:ext>
            </a:extLst>
          </p:cNvPr>
          <p:cNvSpPr txBox="1"/>
          <p:nvPr/>
        </p:nvSpPr>
        <p:spPr>
          <a:xfrm>
            <a:off x="339805" y="2532707"/>
            <a:ext cx="8294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sk-SK" sz="1400" dirty="0">
                <a:latin typeface="Bodoni MT Black" panose="02070A03080606020203" pitchFamily="18" charset="0"/>
              </a:rPr>
              <a:t>Talentované deti majú možnosť zúčastňovať sa pod hlavičkou klubu v športových súťažiach organizovaných rôznymi národnými športovými zväzmi.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9644A570-2BE1-457A-BC20-C216A9B8FA30}"/>
              </a:ext>
            </a:extLst>
          </p:cNvPr>
          <p:cNvSpPr txBox="1"/>
          <p:nvPr/>
        </p:nvSpPr>
        <p:spPr>
          <a:xfrm>
            <a:off x="4182461" y="5301132"/>
            <a:ext cx="2723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u="sng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Akékoľvek otázky </a:t>
            </a:r>
          </a:p>
          <a:p>
            <a:pPr algn="ctr"/>
            <a:r>
              <a:rPr lang="sk-SK" sz="1800" b="1" u="sng" dirty="0">
                <a:solidFill>
                  <a:schemeClr val="bg1">
                    <a:lumMod val="50000"/>
                  </a:schemeClr>
                </a:solidFill>
                <a:latin typeface="Bodoni MT Black" panose="02070A03080606020203" pitchFamily="18" charset="0"/>
              </a:rPr>
              <a:t>Vám zodpovieme tu: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6004705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8768</TotalTime>
  <Words>432</Words>
  <Application>Microsoft Office PowerPoint</Application>
  <PresentationFormat>Prezentácia na obrazovke (4:3)</PresentationFormat>
  <Paragraphs>81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1" baseType="lpstr">
      <vt:lpstr>Arial</vt:lpstr>
      <vt:lpstr>Bodoni MT Black</vt:lpstr>
      <vt:lpstr>Calibri</vt:lpstr>
      <vt:lpstr>Gill Sans MT</vt:lpstr>
      <vt:lpstr>Wingdings</vt:lpstr>
      <vt:lpstr>Galéria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Dušan</dc:creator>
  <cp:lastModifiedBy>Dušan</cp:lastModifiedBy>
  <cp:revision>10</cp:revision>
  <cp:lastPrinted>2022-06-06T08:29:21Z</cp:lastPrinted>
  <dcterms:created xsi:type="dcterms:W3CDTF">2022-01-12T13:54:20Z</dcterms:created>
  <dcterms:modified xsi:type="dcterms:W3CDTF">2022-06-07T07:13:05Z</dcterms:modified>
</cp:coreProperties>
</file>